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76"/>
  </p:notesMasterIdLst>
  <p:sldIdLst>
    <p:sldId id="4555" r:id="rId2"/>
    <p:sldId id="4001" r:id="rId3"/>
    <p:sldId id="4556" r:id="rId4"/>
    <p:sldId id="4084" r:id="rId5"/>
    <p:sldId id="974" r:id="rId6"/>
    <p:sldId id="327" r:id="rId7"/>
    <p:sldId id="1059" r:id="rId8"/>
    <p:sldId id="4543" r:id="rId9"/>
    <p:sldId id="4544" r:id="rId10"/>
    <p:sldId id="4557" r:id="rId11"/>
    <p:sldId id="1130" r:id="rId12"/>
    <p:sldId id="4537" r:id="rId13"/>
    <p:sldId id="4538" r:id="rId14"/>
    <p:sldId id="4539" r:id="rId15"/>
    <p:sldId id="4540" r:id="rId16"/>
    <p:sldId id="4542" r:id="rId17"/>
    <p:sldId id="1060" r:id="rId18"/>
    <p:sldId id="1101" r:id="rId19"/>
    <p:sldId id="4106" r:id="rId20"/>
    <p:sldId id="1093" r:id="rId21"/>
    <p:sldId id="1103" r:id="rId22"/>
    <p:sldId id="1105" r:id="rId23"/>
    <p:sldId id="1122" r:id="rId24"/>
    <p:sldId id="1125" r:id="rId25"/>
    <p:sldId id="1200" r:id="rId26"/>
    <p:sldId id="4107" r:id="rId27"/>
    <p:sldId id="4101" r:id="rId28"/>
    <p:sldId id="4545" r:id="rId29"/>
    <p:sldId id="4548" r:id="rId30"/>
    <p:sldId id="1123" r:id="rId31"/>
    <p:sldId id="4102" r:id="rId32"/>
    <p:sldId id="4103" r:id="rId33"/>
    <p:sldId id="1061" r:id="rId34"/>
    <p:sldId id="1062" r:id="rId35"/>
    <p:sldId id="1076" r:id="rId36"/>
    <p:sldId id="1077" r:id="rId37"/>
    <p:sldId id="1116" r:id="rId38"/>
    <p:sldId id="1075" r:id="rId39"/>
    <p:sldId id="4108" r:id="rId40"/>
    <p:sldId id="1063" r:id="rId41"/>
    <p:sldId id="4321" r:id="rId42"/>
    <p:sldId id="1109" r:id="rId43"/>
    <p:sldId id="4546" r:id="rId44"/>
    <p:sldId id="1110" r:id="rId45"/>
    <p:sldId id="1067" r:id="rId46"/>
    <p:sldId id="1068" r:id="rId47"/>
    <p:sldId id="1069" r:id="rId48"/>
    <p:sldId id="1070" r:id="rId49"/>
    <p:sldId id="1098" r:id="rId50"/>
    <p:sldId id="1111" r:id="rId51"/>
    <p:sldId id="1072" r:id="rId52"/>
    <p:sldId id="1128" r:id="rId53"/>
    <p:sldId id="1071" r:id="rId54"/>
    <p:sldId id="4550" r:id="rId55"/>
    <p:sldId id="4549" r:id="rId56"/>
    <p:sldId id="4553" r:id="rId57"/>
    <p:sldId id="4552" r:id="rId58"/>
    <p:sldId id="1022" r:id="rId59"/>
    <p:sldId id="1199" r:id="rId60"/>
    <p:sldId id="4322" r:id="rId61"/>
    <p:sldId id="1112" r:id="rId62"/>
    <p:sldId id="1084" r:id="rId63"/>
    <p:sldId id="1119" r:id="rId64"/>
    <p:sldId id="4319" r:id="rId65"/>
    <p:sldId id="1085" r:id="rId66"/>
    <p:sldId id="4547" r:id="rId67"/>
    <p:sldId id="1113" r:id="rId68"/>
    <p:sldId id="1126" r:id="rId69"/>
    <p:sldId id="1090" r:id="rId70"/>
    <p:sldId id="4320" r:id="rId71"/>
    <p:sldId id="1127" r:id="rId72"/>
    <p:sldId id="1201" r:id="rId73"/>
    <p:sldId id="1203" r:id="rId74"/>
    <p:sldId id="1197"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14D"/>
    <a:srgbClr val="0C4C88"/>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A114D1-FBA4-4BB4-BA23-3E65449C6379}" v="95" dt="2024-07-29T15:45:26.1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26" autoAdjust="0"/>
    <p:restoredTop sz="91565"/>
  </p:normalViewPr>
  <p:slideViewPr>
    <p:cSldViewPr snapToGrid="0" snapToObjects="1">
      <p:cViewPr varScale="1">
        <p:scale>
          <a:sx n="117" d="100"/>
          <a:sy n="117" d="100"/>
        </p:scale>
        <p:origin x="344"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73" d="100"/>
        <a:sy n="173" d="100"/>
      </p:scale>
      <p:origin x="0" y="896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7/31/24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Arkadiusz Mironko </a:t>
            </a:r>
            <a:r>
              <a:rPr lang="en-US" b="1" dirty="0">
                <a:solidFill>
                  <a:schemeClr val="accent6">
                    <a:lumMod val="60000"/>
                    <a:lumOff val="40000"/>
                  </a:schemeClr>
                </a:solidFill>
              </a:rPr>
              <a:t>authored ## of slides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a:t>
            </a:fld>
            <a:endParaRPr lang="en-US"/>
          </a:p>
        </p:txBody>
      </p:sp>
    </p:spTree>
    <p:extLst>
      <p:ext uri="{BB962C8B-B14F-4D97-AF65-F5344CB8AC3E}">
        <p14:creationId xmlns:p14="http://schemas.microsoft.com/office/powerpoint/2010/main" val="1814705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48</a:t>
            </a:fld>
            <a:endParaRPr lang="en-US" dirty="0"/>
          </a:p>
        </p:txBody>
      </p:sp>
    </p:spTree>
    <p:extLst>
      <p:ext uri="{BB962C8B-B14F-4D97-AF65-F5344CB8AC3E}">
        <p14:creationId xmlns:p14="http://schemas.microsoft.com/office/powerpoint/2010/main" val="487926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51</a:t>
            </a:fld>
            <a:endParaRPr lang="en-US" dirty="0"/>
          </a:p>
        </p:txBody>
      </p:sp>
    </p:spTree>
    <p:extLst>
      <p:ext uri="{BB962C8B-B14F-4D97-AF65-F5344CB8AC3E}">
        <p14:creationId xmlns:p14="http://schemas.microsoft.com/office/powerpoint/2010/main" val="571784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52</a:t>
            </a:fld>
            <a:endParaRPr lang="en-US" dirty="0"/>
          </a:p>
        </p:txBody>
      </p:sp>
    </p:spTree>
    <p:extLst>
      <p:ext uri="{BB962C8B-B14F-4D97-AF65-F5344CB8AC3E}">
        <p14:creationId xmlns:p14="http://schemas.microsoft.com/office/powerpoint/2010/main" val="861882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analysis suggests that it will be at least 2045 before half of new vehicles are autonomous, and 2060 before half of the vehicle fleet is autonomous. Significantly faster deployment will require scrapping many otherwise functional vehicles that lack self-driving ability. Some benefits, such as reduced driver stress and independent mobility for affluent non-drivers, can occur when autonomous vehicles are relatively costly and rare. However, most benefits, such as independent mobility for moderate-income non-drivers and affordable taxi and micro-transit services, can only be significant if they become common and affordable, and some benefits, such as reduced congestion, will require dedicated lanes to allow platooning. https://www.bilbloggen.dk/wp-content/uploads/2023/04/Autonomous-Vehicle-Implementation-Predictions.pdf</a:t>
            </a:r>
          </a:p>
        </p:txBody>
      </p:sp>
      <p:sp>
        <p:nvSpPr>
          <p:cNvPr id="4" name="Slide Number Placeholder 3"/>
          <p:cNvSpPr>
            <a:spLocks noGrp="1"/>
          </p:cNvSpPr>
          <p:nvPr>
            <p:ph type="sldNum" sz="quarter" idx="5"/>
          </p:nvPr>
        </p:nvSpPr>
        <p:spPr/>
        <p:txBody>
          <a:bodyPr/>
          <a:lstStyle/>
          <a:p>
            <a:fld id="{39F294D8-753E-E842-8CF8-893A8D4FD7E5}" type="slidenum">
              <a:rPr lang="en-US" smtClean="0"/>
              <a:t>54</a:t>
            </a:fld>
            <a:endParaRPr lang="en-US"/>
          </a:p>
        </p:txBody>
      </p:sp>
    </p:spTree>
    <p:extLst>
      <p:ext uri="{BB962C8B-B14F-4D97-AF65-F5344CB8AC3E}">
        <p14:creationId xmlns:p14="http://schemas.microsoft.com/office/powerpoint/2010/main" val="742414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Autonomous vehicles (AVs) are likely to cost more than human-operated (HO) private vehicles and public transit, but less than human-driven taxis and </a:t>
            </a:r>
            <a:r>
              <a:rPr lang="en-US" dirty="0" err="1"/>
              <a:t>ridehailing</a:t>
            </a:r>
            <a:r>
              <a:rPr lang="en-US" dirty="0"/>
              <a:t> services. Source: https://www.bilbloggen.dk/wp-content/uploads/2023/04/Autonomous-Vehicle-Implementation-Predictions.pdf</a:t>
            </a:r>
          </a:p>
        </p:txBody>
      </p:sp>
      <p:sp>
        <p:nvSpPr>
          <p:cNvPr id="4" name="Slide Number Placeholder 3"/>
          <p:cNvSpPr>
            <a:spLocks noGrp="1"/>
          </p:cNvSpPr>
          <p:nvPr>
            <p:ph type="sldNum" sz="quarter" idx="5"/>
          </p:nvPr>
        </p:nvSpPr>
        <p:spPr/>
        <p:txBody>
          <a:bodyPr/>
          <a:lstStyle/>
          <a:p>
            <a:fld id="{39F294D8-753E-E842-8CF8-893A8D4FD7E5}" type="slidenum">
              <a:rPr lang="en-US" smtClean="0"/>
              <a:t>55</a:t>
            </a:fld>
            <a:endParaRPr lang="en-US"/>
          </a:p>
        </p:txBody>
      </p:sp>
    </p:spTree>
    <p:extLst>
      <p:ext uri="{BB962C8B-B14F-4D97-AF65-F5344CB8AC3E}">
        <p14:creationId xmlns:p14="http://schemas.microsoft.com/office/powerpoint/2010/main" val="4139126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Autonomous vehicles (AVs) are likely to cost more than human-driven private vehicles (HVs) and public transit, but less than human-driven taxis and </a:t>
            </a:r>
            <a:r>
              <a:rPr lang="en-US" dirty="0" err="1"/>
              <a:t>ridehailing</a:t>
            </a:r>
            <a:r>
              <a:rPr lang="en-US" dirty="0"/>
              <a:t> services. </a:t>
            </a:r>
          </a:p>
        </p:txBody>
      </p:sp>
      <p:sp>
        <p:nvSpPr>
          <p:cNvPr id="4" name="Slide Number Placeholder 3"/>
          <p:cNvSpPr>
            <a:spLocks noGrp="1"/>
          </p:cNvSpPr>
          <p:nvPr>
            <p:ph type="sldNum" sz="quarter" idx="5"/>
          </p:nvPr>
        </p:nvSpPr>
        <p:spPr/>
        <p:txBody>
          <a:bodyPr/>
          <a:lstStyle/>
          <a:p>
            <a:fld id="{39F294D8-753E-E842-8CF8-893A8D4FD7E5}" type="slidenum">
              <a:rPr lang="en-US" smtClean="0"/>
              <a:t>56</a:t>
            </a:fld>
            <a:endParaRPr lang="en-US"/>
          </a:p>
        </p:txBody>
      </p:sp>
    </p:spTree>
    <p:extLst>
      <p:ext uri="{BB962C8B-B14F-4D97-AF65-F5344CB8AC3E}">
        <p14:creationId xmlns:p14="http://schemas.microsoft.com/office/powerpoint/2010/main" val="1376426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Autonomous vehicles, particularly those that are shared, will incur additional costs. Source: https://www.bilbloggen.dk/wp-content/uploads/2023/04/Autonomous-Vehicle-Implementation-Predictions.pdf</a:t>
            </a:r>
          </a:p>
        </p:txBody>
      </p:sp>
      <p:sp>
        <p:nvSpPr>
          <p:cNvPr id="4" name="Slide Number Placeholder 3"/>
          <p:cNvSpPr>
            <a:spLocks noGrp="1"/>
          </p:cNvSpPr>
          <p:nvPr>
            <p:ph type="sldNum" sz="quarter" idx="5"/>
          </p:nvPr>
        </p:nvSpPr>
        <p:spPr/>
        <p:txBody>
          <a:bodyPr/>
          <a:lstStyle/>
          <a:p>
            <a:fld id="{39F294D8-753E-E842-8CF8-893A8D4FD7E5}" type="slidenum">
              <a:rPr lang="en-US" smtClean="0"/>
              <a:t>57</a:t>
            </a:fld>
            <a:endParaRPr lang="en-US"/>
          </a:p>
        </p:txBody>
      </p:sp>
    </p:spTree>
    <p:extLst>
      <p:ext uri="{BB962C8B-B14F-4D97-AF65-F5344CB8AC3E}">
        <p14:creationId xmlns:p14="http://schemas.microsoft.com/office/powerpoint/2010/main" val="556266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https://</a:t>
            </a:r>
            <a:r>
              <a:rPr lang="en-US" b="1" dirty="0" err="1"/>
              <a:t>newsroom.aaa.com</a:t>
            </a:r>
            <a:r>
              <a:rPr lang="en-US" b="1" dirty="0"/>
              <a:t>/wp-content/uploads/2022/08/2022-YourDrivingCosts-FactSheet-7-1.pdf</a:t>
            </a:r>
          </a:p>
        </p:txBody>
      </p:sp>
      <p:sp>
        <p:nvSpPr>
          <p:cNvPr id="4" name="Slide Number Placeholder 3"/>
          <p:cNvSpPr>
            <a:spLocks noGrp="1"/>
          </p:cNvSpPr>
          <p:nvPr>
            <p:ph type="sldNum" sz="quarter" idx="5"/>
          </p:nvPr>
        </p:nvSpPr>
        <p:spPr/>
        <p:txBody>
          <a:bodyPr/>
          <a:lstStyle/>
          <a:p>
            <a:fld id="{39F294D8-753E-E842-8CF8-893A8D4FD7E5}" type="slidenum">
              <a:rPr lang="en-US" smtClean="0"/>
              <a:t>60</a:t>
            </a:fld>
            <a:endParaRPr lang="en-US"/>
          </a:p>
        </p:txBody>
      </p:sp>
    </p:spTree>
    <p:extLst>
      <p:ext uri="{BB962C8B-B14F-4D97-AF65-F5344CB8AC3E}">
        <p14:creationId xmlns:p14="http://schemas.microsoft.com/office/powerpoint/2010/main" val="397177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67</a:t>
            </a:fld>
            <a:endParaRPr lang="en-US"/>
          </a:p>
        </p:txBody>
      </p:sp>
    </p:spTree>
    <p:extLst>
      <p:ext uri="{BB962C8B-B14F-4D97-AF65-F5344CB8AC3E}">
        <p14:creationId xmlns:p14="http://schemas.microsoft.com/office/powerpoint/2010/main" val="210106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Society of Automotive Engineers</a:t>
            </a:r>
          </a:p>
        </p:txBody>
      </p:sp>
      <p:sp>
        <p:nvSpPr>
          <p:cNvPr id="4" name="Slide Number Placeholder 3"/>
          <p:cNvSpPr>
            <a:spLocks noGrp="1"/>
          </p:cNvSpPr>
          <p:nvPr>
            <p:ph type="sldNum" sz="quarter" idx="5"/>
          </p:nvPr>
        </p:nvSpPr>
        <p:spPr/>
        <p:txBody>
          <a:bodyPr/>
          <a:lstStyle/>
          <a:p>
            <a:fld id="{39F294D8-753E-E842-8CF8-893A8D4FD7E5}" type="slidenum">
              <a:rPr lang="en-US" smtClean="0"/>
              <a:t>8</a:t>
            </a:fld>
            <a:endParaRPr lang="en-US"/>
          </a:p>
        </p:txBody>
      </p:sp>
    </p:spTree>
    <p:extLst>
      <p:ext uri="{BB962C8B-B14F-4D97-AF65-F5344CB8AC3E}">
        <p14:creationId xmlns:p14="http://schemas.microsoft.com/office/powerpoint/2010/main" val="1138548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17</a:t>
            </a:fld>
            <a:endParaRPr lang="en-US" dirty="0"/>
          </a:p>
        </p:txBody>
      </p:sp>
    </p:spTree>
    <p:extLst>
      <p:ext uri="{BB962C8B-B14F-4D97-AF65-F5344CB8AC3E}">
        <p14:creationId xmlns:p14="http://schemas.microsoft.com/office/powerpoint/2010/main" val="631168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4  What business models will apply in use of AVs?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3725077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pple-system"/>
              </a:rPr>
              <a:t> the Autonomous Freight Network (AFN), </a:t>
            </a:r>
          </a:p>
          <a:p>
            <a:r>
              <a:rPr lang="en-US" dirty="0"/>
              <a:t>https://www.linkedin.com/pulse/tusimple-achieves-level-4-semi-driving-david-nishimoto-3e3fc/</a:t>
            </a:r>
          </a:p>
          <a:p>
            <a:endParaRPr lang="en-US" dirty="0"/>
          </a:p>
          <a:p>
            <a:r>
              <a:rPr lang="en-US" dirty="0"/>
              <a:t>https://ops.fhwa.dot.gov/freight/freight_analysis/nat_freight_stats/nhsmajortrkrts2040.htm</a:t>
            </a:r>
          </a:p>
          <a:p>
            <a:endParaRPr lang="en-US" dirty="0"/>
          </a:p>
          <a:p>
            <a:r>
              <a:rPr lang="en-US" dirty="0"/>
              <a:t>https://www.google.com/search?q=afn+level+4+truck+routes&amp;rlz=1C1GCEA_enUS1115US1115&amp;oq=afn+level+4+truck+routes&amp;gs_lcrp=EgZjaHJvbWUyBggAEEUYOTIHCAEQIRigATIHCAIQIRigATIHCAMQIRigATIHCAQQIRigAdIBCTExOTIxajBqOagCALACAQ&amp;sourceid=chrome&amp;ie=UTF-8#vhid=oCkeuUNhLDbQxM&amp;vssid=l</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2815561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https://www.makeuseof.com/companies-testing-self-driving-cars/</a:t>
            </a:r>
          </a:p>
          <a:p>
            <a:r>
              <a:rPr lang="en-US" dirty="0"/>
              <a:t>https://www.yahoo.com/news/2017-01-18-doordash-and-postmates-test-deliveries-by-robot.html</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3542216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3302923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41</a:t>
            </a:fld>
            <a:endParaRPr lang="en-US" dirty="0"/>
          </a:p>
        </p:txBody>
      </p:sp>
    </p:spTree>
    <p:extLst>
      <p:ext uri="{BB962C8B-B14F-4D97-AF65-F5344CB8AC3E}">
        <p14:creationId xmlns:p14="http://schemas.microsoft.com/office/powerpoint/2010/main" val="1155239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460705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ts val="52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tiff"/><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hyperlink" Target="https://www.sae.org/news/press-room/2018/12/sae-international-releases-updated-visual-chart-for-its-%E2%80%9Clevels-of-driving-automation%E2%80%9D-standard-for-self-driving-vehicles"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youtu.be/zfkDXQ4pS2k"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18" Type="http://schemas.openxmlformats.org/officeDocument/2006/relationships/image" Target="../media/image37.jpg"/><Relationship Id="rId26" Type="http://schemas.openxmlformats.org/officeDocument/2006/relationships/image" Target="../media/image45.jpg"/><Relationship Id="rId3" Type="http://schemas.openxmlformats.org/officeDocument/2006/relationships/image" Target="../media/image22.jpg"/><Relationship Id="rId21" Type="http://schemas.openxmlformats.org/officeDocument/2006/relationships/image" Target="../media/image40.jpg"/><Relationship Id="rId7" Type="http://schemas.openxmlformats.org/officeDocument/2006/relationships/image" Target="../media/image26.jpg"/><Relationship Id="rId12" Type="http://schemas.openxmlformats.org/officeDocument/2006/relationships/image" Target="../media/image31.jpg"/><Relationship Id="rId17" Type="http://schemas.openxmlformats.org/officeDocument/2006/relationships/image" Target="../media/image36.jpg"/><Relationship Id="rId25" Type="http://schemas.openxmlformats.org/officeDocument/2006/relationships/image" Target="../media/image44.png"/><Relationship Id="rId2" Type="http://schemas.openxmlformats.org/officeDocument/2006/relationships/image" Target="../media/image21.jpg"/><Relationship Id="rId16" Type="http://schemas.openxmlformats.org/officeDocument/2006/relationships/image" Target="../media/image35.jpg"/><Relationship Id="rId20" Type="http://schemas.openxmlformats.org/officeDocument/2006/relationships/image" Target="../media/image39.jpg"/><Relationship Id="rId1" Type="http://schemas.openxmlformats.org/officeDocument/2006/relationships/slideLayout" Target="../slideLayouts/slideLayout3.xml"/><Relationship Id="rId6" Type="http://schemas.openxmlformats.org/officeDocument/2006/relationships/image" Target="../media/image25.jpg"/><Relationship Id="rId11" Type="http://schemas.openxmlformats.org/officeDocument/2006/relationships/image" Target="../media/image30.jpg"/><Relationship Id="rId24" Type="http://schemas.openxmlformats.org/officeDocument/2006/relationships/image" Target="../media/image43.jpg"/><Relationship Id="rId5" Type="http://schemas.openxmlformats.org/officeDocument/2006/relationships/image" Target="../media/image24.jpg"/><Relationship Id="rId15" Type="http://schemas.openxmlformats.org/officeDocument/2006/relationships/image" Target="../media/image34.jpg"/><Relationship Id="rId23" Type="http://schemas.openxmlformats.org/officeDocument/2006/relationships/image" Target="../media/image42.jpg"/><Relationship Id="rId28" Type="http://schemas.openxmlformats.org/officeDocument/2006/relationships/image" Target="../media/image46.jpg"/><Relationship Id="rId10" Type="http://schemas.openxmlformats.org/officeDocument/2006/relationships/image" Target="../media/image29.jpg"/><Relationship Id="rId19" Type="http://schemas.openxmlformats.org/officeDocument/2006/relationships/image" Target="../media/image38.jpg"/><Relationship Id="rId4" Type="http://schemas.openxmlformats.org/officeDocument/2006/relationships/image" Target="../media/image23.jpg"/><Relationship Id="rId9" Type="http://schemas.openxmlformats.org/officeDocument/2006/relationships/image" Target="../media/image28.jpg"/><Relationship Id="rId14" Type="http://schemas.openxmlformats.org/officeDocument/2006/relationships/image" Target="../media/image33.jpg"/><Relationship Id="rId22" Type="http://schemas.openxmlformats.org/officeDocument/2006/relationships/image" Target="../media/image41.jpg"/><Relationship Id="rId27"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kjzz.org/2022-04-15/content-1772560-waymo-expands-driverless-car-service-downtown-phoenix"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needecon.org/delivered_presentations.php"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tiff"/><Relationship Id="rId7" Type="http://schemas.openxmlformats.org/officeDocument/2006/relationships/image" Target="../media/image68.jpg"/><Relationship Id="rId2" Type="http://schemas.openxmlformats.org/officeDocument/2006/relationships/image" Target="../media/image63.tiff"/><Relationship Id="rId1" Type="http://schemas.openxmlformats.org/officeDocument/2006/relationships/slideLayout" Target="../slideLayouts/slideLayout2.xml"/><Relationship Id="rId6" Type="http://schemas.openxmlformats.org/officeDocument/2006/relationships/image" Target="../media/image67.tiff"/><Relationship Id="rId11" Type="http://schemas.openxmlformats.org/officeDocument/2006/relationships/image" Target="../media/image72.jpg"/><Relationship Id="rId5" Type="http://schemas.openxmlformats.org/officeDocument/2006/relationships/image" Target="../media/image66.tiff"/><Relationship Id="rId10" Type="http://schemas.openxmlformats.org/officeDocument/2006/relationships/image" Target="../media/image71.jpg"/><Relationship Id="rId4" Type="http://schemas.openxmlformats.org/officeDocument/2006/relationships/image" Target="../media/image65.tiff"/><Relationship Id="rId9" Type="http://schemas.openxmlformats.org/officeDocument/2006/relationships/image" Target="../media/image70.jpg"/></Relationships>
</file>

<file path=ppt/slides/_rels/slide3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4.xml"/><Relationship Id="rId4" Type="http://schemas.openxmlformats.org/officeDocument/2006/relationships/image" Target="../media/image75.jpg"/></Relationships>
</file>

<file path=ppt/slides/_rels/slide3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5.tiff"/><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2.tiff"/><Relationship Id="rId5" Type="http://schemas.openxmlformats.org/officeDocument/2006/relationships/image" Target="../media/image111.tiff"/><Relationship Id="rId4" Type="http://schemas.openxmlformats.org/officeDocument/2006/relationships/image" Target="../media/image110.tiff"/></Relationships>
</file>

<file path=ppt/slides/_rels/slide6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842" y="1795708"/>
            <a:ext cx="10967013"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dirty="0">
                <a:solidFill>
                  <a:schemeClr val="tx2"/>
                </a:solidFill>
              </a:rPr>
              <a:t>Summer  2024</a:t>
            </a:r>
          </a:p>
          <a:p>
            <a:pPr>
              <a:lnSpc>
                <a:spcPct val="100000"/>
              </a:lnSpc>
              <a:spcBef>
                <a:spcPts val="0"/>
              </a:spcBef>
            </a:pPr>
            <a:endParaRPr lang="en-US" sz="3600" b="1" i="1" dirty="0"/>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027990"/>
            <a:ext cx="9144000" cy="1816419"/>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Dartmouth College</a:t>
            </a:r>
          </a:p>
          <a:p>
            <a:pPr>
              <a:lnSpc>
                <a:spcPct val="100000"/>
              </a:lnSpc>
              <a:spcBef>
                <a:spcPts val="0"/>
              </a:spcBef>
            </a:pPr>
            <a:endParaRPr lang="en-US" sz="3100" dirty="0">
              <a:solidFill>
                <a:schemeClr val="tx2"/>
              </a:solidFill>
            </a:endParaRPr>
          </a:p>
          <a:p>
            <a:pPr>
              <a:lnSpc>
                <a:spcPct val="100000"/>
              </a:lnSpc>
              <a:spcBef>
                <a:spcPts val="0"/>
              </a:spcBef>
            </a:pPr>
            <a:endParaRPr lang="en-US" sz="4000" dirty="0">
              <a:solidFill>
                <a:schemeClr val="tx2"/>
              </a:solidFill>
            </a:endParaRPr>
          </a:p>
          <a:p>
            <a:pPr>
              <a:lnSpc>
                <a:spcPct val="100000"/>
              </a:lnSpc>
              <a:spcBef>
                <a:spcPts val="0"/>
              </a:spcBef>
            </a:pPr>
            <a:r>
              <a:rPr lang="en-US" sz="4000" dirty="0">
                <a:solidFill>
                  <a:schemeClr val="tx2"/>
                </a:solidFill>
              </a:rPr>
              <a:t> Host: Jon </a:t>
            </a:r>
            <a:r>
              <a:rPr lang="en-US" sz="4000" dirty="0" err="1">
                <a:solidFill>
                  <a:schemeClr val="tx2"/>
                </a:solidFill>
              </a:rPr>
              <a:t>Haveman</a:t>
            </a:r>
            <a:r>
              <a:rPr lang="en-US" sz="4000" dirty="0">
                <a:solidFill>
                  <a:schemeClr val="tx2"/>
                </a:solidFill>
              </a:rPr>
              <a:t>, PhD </a:t>
            </a:r>
          </a:p>
          <a:p>
            <a:pPr>
              <a:lnSpc>
                <a:spcPct val="100000"/>
              </a:lnSpc>
              <a:spcBef>
                <a:spcPts val="0"/>
              </a:spcBef>
            </a:pPr>
            <a:r>
              <a:rPr lang="en-US" sz="3200" dirty="0">
                <a:solidFill>
                  <a:schemeClr val="tx2"/>
                </a:solidFill>
              </a:rPr>
              <a:t>National Economic Education Delegation</a:t>
            </a:r>
          </a:p>
        </p:txBody>
      </p:sp>
    </p:spTree>
    <p:extLst>
      <p:ext uri="{BB962C8B-B14F-4D97-AF65-F5344CB8AC3E}">
        <p14:creationId xmlns:p14="http://schemas.microsoft.com/office/powerpoint/2010/main" val="4205440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88EBC-A1A9-1C33-C7D5-C61552730FAB}"/>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DB7AEF52-CB52-54D3-5C99-D192D5EC0109}"/>
              </a:ext>
            </a:extLst>
          </p:cNvPr>
          <p:cNvSpPr>
            <a:spLocks noGrp="1"/>
          </p:cNvSpPr>
          <p:nvPr>
            <p:ph type="sldNum" sz="quarter" idx="12"/>
          </p:nvPr>
        </p:nvSpPr>
        <p:spPr/>
        <p:txBody>
          <a:bodyPr/>
          <a:lstStyle/>
          <a:p>
            <a:fld id="{D9F085D5-EC86-4F6A-B501-C1359CB39116}" type="slidenum">
              <a:rPr lang="en-GB" smtClean="0"/>
              <a:t>10</a:t>
            </a:fld>
            <a:endParaRPr lang="en-GB"/>
          </a:p>
        </p:txBody>
      </p:sp>
      <p:pic>
        <p:nvPicPr>
          <p:cNvPr id="2050" name="Picture 2" descr="Bosch's Autonomous Electric Shuttle Concept Aims To Be The Future Of Travel  | Carscoops">
            <a:extLst>
              <a:ext uri="{FF2B5EF4-FFF2-40B4-BE49-F238E27FC236}">
                <a16:creationId xmlns:a16="http://schemas.microsoft.com/office/drawing/2014/main" id="{E73E62E9-0D51-059D-B2F9-15A42FD342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8043" y="1325564"/>
            <a:ext cx="8484575" cy="45958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AE8A6B-BEC7-6992-DA88-36CFB978C2F3}"/>
              </a:ext>
            </a:extLst>
          </p:cNvPr>
          <p:cNvSpPr txBox="1"/>
          <p:nvPr/>
        </p:nvSpPr>
        <p:spPr>
          <a:xfrm>
            <a:off x="3842657" y="6089622"/>
            <a:ext cx="6096000" cy="461665"/>
          </a:xfrm>
          <a:prstGeom prst="rect">
            <a:avLst/>
          </a:prstGeom>
          <a:noFill/>
        </p:spPr>
        <p:txBody>
          <a:bodyPr wrap="square">
            <a:spAutoFit/>
          </a:bodyPr>
          <a:lstStyle/>
          <a:p>
            <a:r>
              <a:rPr lang="en-US" sz="1200" dirty="0"/>
              <a:t>https://www.carscoops.com/2018/12/boschs-autonomous-electric-shuttle-concept-aims-future-travel/</a:t>
            </a:r>
          </a:p>
        </p:txBody>
      </p:sp>
    </p:spTree>
    <p:extLst>
      <p:ext uri="{BB962C8B-B14F-4D97-AF65-F5344CB8AC3E}">
        <p14:creationId xmlns:p14="http://schemas.microsoft.com/office/powerpoint/2010/main" val="2432690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11</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990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877E1979-D6CE-BCF5-75BA-D757D1654789}"/>
              </a:ext>
            </a:extLst>
          </p:cNvPr>
          <p:cNvSpPr>
            <a:spLocks noGrp="1"/>
          </p:cNvSpPr>
          <p:nvPr>
            <p:ph type="title"/>
          </p:nvPr>
        </p:nvSpPr>
        <p:spPr>
          <a:xfrm>
            <a:off x="630936" y="639520"/>
            <a:ext cx="3429000" cy="1719072"/>
          </a:xfrm>
        </p:spPr>
        <p:txBody>
          <a:bodyPr anchor="b">
            <a:normAutofit/>
          </a:bodyPr>
          <a:lstStyle/>
          <a:p>
            <a:endParaRPr lang="en-US" sz="5400"/>
          </a:p>
        </p:txBody>
      </p:sp>
      <p:sp>
        <p:nvSpPr>
          <p:cNvPr id="2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6289DB78-C443-DBB9-77DB-86E94412444F}"/>
              </a:ext>
            </a:extLst>
          </p:cNvPr>
          <p:cNvSpPr>
            <a:spLocks noGrp="1"/>
          </p:cNvSpPr>
          <p:nvPr>
            <p:ph idx="1"/>
          </p:nvPr>
        </p:nvSpPr>
        <p:spPr>
          <a:xfrm>
            <a:off x="630936" y="2807208"/>
            <a:ext cx="2690343" cy="3410712"/>
          </a:xfrm>
        </p:spPr>
        <p:txBody>
          <a:bodyPr anchor="t">
            <a:normAutofit/>
          </a:bodyPr>
          <a:lstStyle/>
          <a:p>
            <a:endParaRPr lang="en-US" sz="2200" dirty="0"/>
          </a:p>
        </p:txBody>
      </p:sp>
      <p:pic>
        <p:nvPicPr>
          <p:cNvPr id="5" name="Content Placeholder 4" descr="A screenshot of a computer screen&#10;&#10;Description automatically generated">
            <a:extLst>
              <a:ext uri="{FF2B5EF4-FFF2-40B4-BE49-F238E27FC236}">
                <a16:creationId xmlns:a16="http://schemas.microsoft.com/office/drawing/2014/main" id="{91B84EEE-C499-A73E-1B27-70D0033EB6B8}"/>
              </a:ext>
            </a:extLst>
          </p:cNvPr>
          <p:cNvPicPr>
            <a:picLocks noChangeAspect="1"/>
          </p:cNvPicPr>
          <p:nvPr/>
        </p:nvPicPr>
        <p:blipFill>
          <a:blip r:embed="rId2"/>
          <a:stretch>
            <a:fillRect/>
          </a:stretch>
        </p:blipFill>
        <p:spPr>
          <a:xfrm>
            <a:off x="3506245" y="137472"/>
            <a:ext cx="7662589" cy="6225853"/>
          </a:xfrm>
          <a:prstGeom prst="rect">
            <a:avLst/>
          </a:prstGeom>
        </p:spPr>
      </p:pic>
      <p:sp>
        <p:nvSpPr>
          <p:cNvPr id="4" name="Slide Number Placeholder 3">
            <a:extLst>
              <a:ext uri="{FF2B5EF4-FFF2-40B4-BE49-F238E27FC236}">
                <a16:creationId xmlns:a16="http://schemas.microsoft.com/office/drawing/2014/main" id="{0BAE89A8-4127-D0D8-0804-5B6DDC01614F}"/>
              </a:ext>
            </a:extLst>
          </p:cNvPr>
          <p:cNvSpPr>
            <a:spLocks noGrp="1"/>
          </p:cNvSpPr>
          <p:nvPr>
            <p:ph type="sldNum" sz="quarter" idx="12"/>
          </p:nvPr>
        </p:nvSpPr>
        <p:spPr>
          <a:xfrm>
            <a:off x="8610600" y="6356350"/>
            <a:ext cx="2743200" cy="365125"/>
          </a:xfrm>
        </p:spPr>
        <p:txBody>
          <a:bodyPr>
            <a:normAutofit/>
          </a:bodyPr>
          <a:lstStyle/>
          <a:p>
            <a:pPr>
              <a:spcAft>
                <a:spcPts val="600"/>
              </a:spcAft>
            </a:pPr>
            <a:fld id="{D9F085D5-EC86-4F6A-B501-C1359CB39116}" type="slidenum">
              <a:rPr lang="en-GB" smtClean="0"/>
              <a:pPr>
                <a:spcAft>
                  <a:spcPts val="600"/>
                </a:spcAft>
              </a:pPr>
              <a:t>12</a:t>
            </a:fld>
            <a:endParaRPr lang="en-GB"/>
          </a:p>
        </p:txBody>
      </p:sp>
      <p:sp>
        <p:nvSpPr>
          <p:cNvPr id="7" name="TextBox 6">
            <a:extLst>
              <a:ext uri="{FF2B5EF4-FFF2-40B4-BE49-F238E27FC236}">
                <a16:creationId xmlns:a16="http://schemas.microsoft.com/office/drawing/2014/main" id="{7F2A60E9-1179-5599-93E0-EDB87EF41B9D}"/>
              </a:ext>
            </a:extLst>
          </p:cNvPr>
          <p:cNvSpPr txBox="1"/>
          <p:nvPr/>
        </p:nvSpPr>
        <p:spPr>
          <a:xfrm>
            <a:off x="851417" y="5017591"/>
            <a:ext cx="2743200" cy="1800493"/>
          </a:xfrm>
          <a:prstGeom prst="rect">
            <a:avLst/>
          </a:prstGeom>
          <a:noFill/>
        </p:spPr>
        <p:txBody>
          <a:bodyPr wrap="square">
            <a:spAutoFit/>
          </a:bodyPr>
          <a:lstStyle/>
          <a:p>
            <a:r>
              <a:rPr lang="en-US" sz="1050" dirty="0">
                <a:hlinkClick r:id="rId3"/>
              </a:rPr>
              <a:t>Source: https://www.sae.org/news/press-room/2018/12/sae-international-releases-updated-visual-chart-for-its-%E2%80%9Clevels-of-driving-automation%E2%80%9D-standard-for-self-driving-vehicles</a:t>
            </a:r>
            <a:endParaRPr lang="en-US" sz="1050" dirty="0"/>
          </a:p>
          <a:p>
            <a:endParaRPr lang="en-US" sz="1200" dirty="0"/>
          </a:p>
          <a:p>
            <a:r>
              <a:rPr lang="en-US" sz="1050" dirty="0">
                <a:hlinkClick r:id="rId4"/>
              </a:rPr>
              <a:t>Video: </a:t>
            </a:r>
          </a:p>
          <a:p>
            <a:r>
              <a:rPr lang="en-US" sz="1050" dirty="0">
                <a:hlinkClick r:id="rId4"/>
              </a:rPr>
              <a:t>https://youtu.be/zfkDXQ4pS2k</a:t>
            </a:r>
            <a:endParaRPr lang="en-US" sz="1050" dirty="0"/>
          </a:p>
          <a:p>
            <a:endParaRPr lang="en-US" sz="1400" dirty="0"/>
          </a:p>
        </p:txBody>
      </p:sp>
    </p:spTree>
    <p:extLst>
      <p:ext uri="{BB962C8B-B14F-4D97-AF65-F5344CB8AC3E}">
        <p14:creationId xmlns:p14="http://schemas.microsoft.com/office/powerpoint/2010/main" val="525422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92DF0-E24C-0B62-0D17-7E558C794260}"/>
              </a:ext>
            </a:extLst>
          </p:cNvPr>
          <p:cNvSpPr>
            <a:spLocks noGrp="1"/>
          </p:cNvSpPr>
          <p:nvPr>
            <p:ph type="title"/>
          </p:nvPr>
        </p:nvSpPr>
        <p:spPr/>
        <p:txBody>
          <a:bodyPr/>
          <a:lstStyle/>
          <a:p>
            <a:endParaRPr lang="en-US"/>
          </a:p>
        </p:txBody>
      </p:sp>
      <p:pic>
        <p:nvPicPr>
          <p:cNvPr id="6" name="Content Placeholder 5" descr="A diagram of a car and machine&#10;&#10;Description automatically generated with medium confidence">
            <a:extLst>
              <a:ext uri="{FF2B5EF4-FFF2-40B4-BE49-F238E27FC236}">
                <a16:creationId xmlns:a16="http://schemas.microsoft.com/office/drawing/2014/main" id="{9DF27110-50C9-6549-6A27-3E44B9A64318}"/>
              </a:ext>
            </a:extLst>
          </p:cNvPr>
          <p:cNvPicPr>
            <a:picLocks noGrp="1" noChangeAspect="1"/>
          </p:cNvPicPr>
          <p:nvPr>
            <p:ph idx="1"/>
          </p:nvPr>
        </p:nvPicPr>
        <p:blipFill>
          <a:blip r:embed="rId2"/>
          <a:stretch>
            <a:fillRect/>
          </a:stretch>
        </p:blipFill>
        <p:spPr>
          <a:xfrm>
            <a:off x="2144465" y="1498688"/>
            <a:ext cx="7903069" cy="4351337"/>
          </a:xfrm>
        </p:spPr>
      </p:pic>
      <p:sp>
        <p:nvSpPr>
          <p:cNvPr id="4" name="Slide Number Placeholder 3">
            <a:extLst>
              <a:ext uri="{FF2B5EF4-FFF2-40B4-BE49-F238E27FC236}">
                <a16:creationId xmlns:a16="http://schemas.microsoft.com/office/drawing/2014/main" id="{31357BEB-3157-63F9-9029-31583E875A92}"/>
              </a:ext>
            </a:extLst>
          </p:cNvPr>
          <p:cNvSpPr>
            <a:spLocks noGrp="1"/>
          </p:cNvSpPr>
          <p:nvPr>
            <p:ph type="sldNum" sz="quarter" idx="12"/>
          </p:nvPr>
        </p:nvSpPr>
        <p:spPr/>
        <p:txBody>
          <a:bodyPr/>
          <a:lstStyle/>
          <a:p>
            <a:fld id="{D9F085D5-EC86-4F6A-B501-C1359CB39116}" type="slidenum">
              <a:rPr lang="en-GB" smtClean="0"/>
              <a:t>13</a:t>
            </a:fld>
            <a:endParaRPr lang="en-GB"/>
          </a:p>
        </p:txBody>
      </p:sp>
      <p:sp>
        <p:nvSpPr>
          <p:cNvPr id="8" name="TextBox 7">
            <a:extLst>
              <a:ext uri="{FF2B5EF4-FFF2-40B4-BE49-F238E27FC236}">
                <a16:creationId xmlns:a16="http://schemas.microsoft.com/office/drawing/2014/main" id="{186E4573-A927-C141-8B16-66A2450F1B11}"/>
              </a:ext>
            </a:extLst>
          </p:cNvPr>
          <p:cNvSpPr txBox="1"/>
          <p:nvPr/>
        </p:nvSpPr>
        <p:spPr>
          <a:xfrm>
            <a:off x="3953622" y="6437302"/>
            <a:ext cx="6093912" cy="430887"/>
          </a:xfrm>
          <a:prstGeom prst="rect">
            <a:avLst/>
          </a:prstGeom>
          <a:noFill/>
        </p:spPr>
        <p:txBody>
          <a:bodyPr wrap="square">
            <a:spAutoFit/>
          </a:bodyPr>
          <a:lstStyle/>
          <a:p>
            <a:r>
              <a:rPr lang="en-US" sz="1100" dirty="0"/>
              <a:t>Source: https://www.researchgate.net/figure/Levels-of-autonomous-driving-according-to-SAE-J3016_fig1_322368082</a:t>
            </a:r>
          </a:p>
        </p:txBody>
      </p:sp>
    </p:spTree>
    <p:extLst>
      <p:ext uri="{BB962C8B-B14F-4D97-AF65-F5344CB8AC3E}">
        <p14:creationId xmlns:p14="http://schemas.microsoft.com/office/powerpoint/2010/main" val="261173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A1971-1FE2-501B-CB5D-74F8E379392F}"/>
              </a:ext>
            </a:extLst>
          </p:cNvPr>
          <p:cNvSpPr>
            <a:spLocks noGrp="1"/>
          </p:cNvSpPr>
          <p:nvPr>
            <p:ph type="title"/>
          </p:nvPr>
        </p:nvSpPr>
        <p:spPr/>
        <p:txBody>
          <a:bodyPr/>
          <a:lstStyle/>
          <a:p>
            <a:endParaRPr lang="en-US"/>
          </a:p>
        </p:txBody>
      </p:sp>
      <p:pic>
        <p:nvPicPr>
          <p:cNvPr id="6" name="Content Placeholder 5" descr="A timeline of company logos&#10;&#10;Description automatically generated">
            <a:extLst>
              <a:ext uri="{FF2B5EF4-FFF2-40B4-BE49-F238E27FC236}">
                <a16:creationId xmlns:a16="http://schemas.microsoft.com/office/drawing/2014/main" id="{1601F06A-E4C4-853E-D86D-3D9B07D8A64E}"/>
              </a:ext>
            </a:extLst>
          </p:cNvPr>
          <p:cNvPicPr>
            <a:picLocks noGrp="1" noChangeAspect="1"/>
          </p:cNvPicPr>
          <p:nvPr>
            <p:ph idx="1"/>
          </p:nvPr>
        </p:nvPicPr>
        <p:blipFill>
          <a:blip r:embed="rId2"/>
          <a:stretch>
            <a:fillRect/>
          </a:stretch>
        </p:blipFill>
        <p:spPr>
          <a:xfrm>
            <a:off x="2041388" y="262648"/>
            <a:ext cx="7983145" cy="5983839"/>
          </a:xfrm>
        </p:spPr>
      </p:pic>
      <p:sp>
        <p:nvSpPr>
          <p:cNvPr id="4" name="Slide Number Placeholder 3">
            <a:extLst>
              <a:ext uri="{FF2B5EF4-FFF2-40B4-BE49-F238E27FC236}">
                <a16:creationId xmlns:a16="http://schemas.microsoft.com/office/drawing/2014/main" id="{23EA0E4F-EAF6-08C9-0431-94B0B8CED5A3}"/>
              </a:ext>
            </a:extLst>
          </p:cNvPr>
          <p:cNvSpPr>
            <a:spLocks noGrp="1"/>
          </p:cNvSpPr>
          <p:nvPr>
            <p:ph type="sldNum" sz="quarter" idx="12"/>
          </p:nvPr>
        </p:nvSpPr>
        <p:spPr/>
        <p:txBody>
          <a:bodyPr/>
          <a:lstStyle/>
          <a:p>
            <a:fld id="{D9F085D5-EC86-4F6A-B501-C1359CB39116}" type="slidenum">
              <a:rPr lang="en-GB" smtClean="0"/>
              <a:t>14</a:t>
            </a:fld>
            <a:endParaRPr lang="en-GB"/>
          </a:p>
        </p:txBody>
      </p:sp>
      <p:sp>
        <p:nvSpPr>
          <p:cNvPr id="8" name="TextBox 7">
            <a:extLst>
              <a:ext uri="{FF2B5EF4-FFF2-40B4-BE49-F238E27FC236}">
                <a16:creationId xmlns:a16="http://schemas.microsoft.com/office/drawing/2014/main" id="{4B967DB3-02E1-20BB-914C-57AC4E6F1BEA}"/>
              </a:ext>
            </a:extLst>
          </p:cNvPr>
          <p:cNvSpPr txBox="1"/>
          <p:nvPr/>
        </p:nvSpPr>
        <p:spPr>
          <a:xfrm>
            <a:off x="5808349" y="6013753"/>
            <a:ext cx="6093912" cy="430887"/>
          </a:xfrm>
          <a:prstGeom prst="rect">
            <a:avLst/>
          </a:prstGeom>
          <a:noFill/>
        </p:spPr>
        <p:txBody>
          <a:bodyPr wrap="square">
            <a:spAutoFit/>
          </a:bodyPr>
          <a:lstStyle/>
          <a:p>
            <a:r>
              <a:rPr lang="en-US" sz="1050" dirty="0"/>
              <a:t>https://www.mynrma.com.au/cars-and-driving/driver-training-and-licences/resources/driverless-cars-the-benefits-and-what-it-means-for-the-future-of-mobility</a:t>
            </a:r>
          </a:p>
        </p:txBody>
      </p:sp>
    </p:spTree>
    <p:extLst>
      <p:ext uri="{BB962C8B-B14F-4D97-AF65-F5344CB8AC3E}">
        <p14:creationId xmlns:p14="http://schemas.microsoft.com/office/powerpoint/2010/main" val="1262726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47F48-5C32-87DC-F699-296E9B332FA9}"/>
              </a:ext>
            </a:extLst>
          </p:cNvPr>
          <p:cNvSpPr>
            <a:spLocks noGrp="1"/>
          </p:cNvSpPr>
          <p:nvPr>
            <p:ph type="title"/>
          </p:nvPr>
        </p:nvSpPr>
        <p:spPr/>
        <p:txBody>
          <a:bodyPr/>
          <a:lstStyle/>
          <a:p>
            <a:endParaRPr lang="en-US"/>
          </a:p>
        </p:txBody>
      </p:sp>
      <p:pic>
        <p:nvPicPr>
          <p:cNvPr id="6" name="Content Placeholder 5" descr="A white car with a light on top&#10;&#10;Description automatically generated">
            <a:extLst>
              <a:ext uri="{FF2B5EF4-FFF2-40B4-BE49-F238E27FC236}">
                <a16:creationId xmlns:a16="http://schemas.microsoft.com/office/drawing/2014/main" id="{C9A99F7B-255B-E6D1-136C-C3C35190F15F}"/>
              </a:ext>
            </a:extLst>
          </p:cNvPr>
          <p:cNvPicPr>
            <a:picLocks noGrp="1" noChangeAspect="1"/>
          </p:cNvPicPr>
          <p:nvPr>
            <p:ph idx="1"/>
          </p:nvPr>
        </p:nvPicPr>
        <p:blipFill>
          <a:blip r:embed="rId2"/>
          <a:stretch>
            <a:fillRect/>
          </a:stretch>
        </p:blipFill>
        <p:spPr>
          <a:xfrm>
            <a:off x="756893" y="262649"/>
            <a:ext cx="9763418" cy="5420334"/>
          </a:xfrm>
        </p:spPr>
      </p:pic>
      <p:sp>
        <p:nvSpPr>
          <p:cNvPr id="4" name="Slide Number Placeholder 3">
            <a:extLst>
              <a:ext uri="{FF2B5EF4-FFF2-40B4-BE49-F238E27FC236}">
                <a16:creationId xmlns:a16="http://schemas.microsoft.com/office/drawing/2014/main" id="{D913207C-6DDC-3835-F41E-70E5CC9572E6}"/>
              </a:ext>
            </a:extLst>
          </p:cNvPr>
          <p:cNvSpPr>
            <a:spLocks noGrp="1"/>
          </p:cNvSpPr>
          <p:nvPr>
            <p:ph type="sldNum" sz="quarter" idx="12"/>
          </p:nvPr>
        </p:nvSpPr>
        <p:spPr/>
        <p:txBody>
          <a:bodyPr/>
          <a:lstStyle/>
          <a:p>
            <a:fld id="{D9F085D5-EC86-4F6A-B501-C1359CB39116}" type="slidenum">
              <a:rPr lang="en-GB" smtClean="0"/>
              <a:t>15</a:t>
            </a:fld>
            <a:endParaRPr lang="en-GB"/>
          </a:p>
        </p:txBody>
      </p:sp>
      <p:sp>
        <p:nvSpPr>
          <p:cNvPr id="8" name="TextBox 7">
            <a:extLst>
              <a:ext uri="{FF2B5EF4-FFF2-40B4-BE49-F238E27FC236}">
                <a16:creationId xmlns:a16="http://schemas.microsoft.com/office/drawing/2014/main" id="{0CA53AF7-23CB-B7FD-8523-6227E5C24A37}"/>
              </a:ext>
            </a:extLst>
          </p:cNvPr>
          <p:cNvSpPr txBox="1"/>
          <p:nvPr/>
        </p:nvSpPr>
        <p:spPr>
          <a:xfrm>
            <a:off x="4225972" y="6091726"/>
            <a:ext cx="7412608" cy="276999"/>
          </a:xfrm>
          <a:prstGeom prst="rect">
            <a:avLst/>
          </a:prstGeom>
          <a:noFill/>
        </p:spPr>
        <p:txBody>
          <a:bodyPr wrap="square">
            <a:spAutoFit/>
          </a:bodyPr>
          <a:lstStyle/>
          <a:p>
            <a:r>
              <a:rPr lang="en-US" sz="1200" dirty="0"/>
              <a:t>https://www.thedrive.com/tech/24340/waymo-releases-guidelines-for-autonomous-vehicle-tech-crash-response</a:t>
            </a:r>
          </a:p>
        </p:txBody>
      </p:sp>
    </p:spTree>
    <p:extLst>
      <p:ext uri="{BB962C8B-B14F-4D97-AF65-F5344CB8AC3E}">
        <p14:creationId xmlns:p14="http://schemas.microsoft.com/office/powerpoint/2010/main" val="130354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A836-F046-A61B-C95D-0885F340BC5C}"/>
              </a:ext>
            </a:extLst>
          </p:cNvPr>
          <p:cNvSpPr>
            <a:spLocks noGrp="1"/>
          </p:cNvSpPr>
          <p:nvPr>
            <p:ph type="title"/>
          </p:nvPr>
        </p:nvSpPr>
        <p:spPr/>
        <p:txBody>
          <a:bodyPr/>
          <a:lstStyle/>
          <a:p>
            <a:endParaRPr lang="en-US"/>
          </a:p>
        </p:txBody>
      </p:sp>
      <p:pic>
        <p:nvPicPr>
          <p:cNvPr id="6" name="Content Placeholder 5" descr="A white car with a self driving vehicle on the road&#10;&#10;Description automatically generated">
            <a:extLst>
              <a:ext uri="{FF2B5EF4-FFF2-40B4-BE49-F238E27FC236}">
                <a16:creationId xmlns:a16="http://schemas.microsoft.com/office/drawing/2014/main" id="{84FCA840-3721-12D3-E689-F0A8066A8D59}"/>
              </a:ext>
            </a:extLst>
          </p:cNvPr>
          <p:cNvPicPr>
            <a:picLocks noGrp="1" noChangeAspect="1"/>
          </p:cNvPicPr>
          <p:nvPr>
            <p:ph idx="1"/>
          </p:nvPr>
        </p:nvPicPr>
        <p:blipFill>
          <a:blip r:embed="rId2"/>
          <a:stretch>
            <a:fillRect/>
          </a:stretch>
        </p:blipFill>
        <p:spPr>
          <a:xfrm>
            <a:off x="2843408" y="787938"/>
            <a:ext cx="7042831" cy="5282124"/>
          </a:xfrm>
        </p:spPr>
      </p:pic>
      <p:sp>
        <p:nvSpPr>
          <p:cNvPr id="4" name="Slide Number Placeholder 3">
            <a:extLst>
              <a:ext uri="{FF2B5EF4-FFF2-40B4-BE49-F238E27FC236}">
                <a16:creationId xmlns:a16="http://schemas.microsoft.com/office/drawing/2014/main" id="{C4C21C2A-3630-8184-4635-0E5BA567C2A8}"/>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3884847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904"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54271"/>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69508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0"/>
            <a:ext cx="10515600" cy="1325563"/>
          </a:xfrm>
        </p:spPr>
        <p:txBody>
          <a:bodyPr/>
          <a:lstStyle/>
          <a:p>
            <a:r>
              <a:rPr lang="en-US" dirty="0">
                <a:solidFill>
                  <a:schemeClr val="bg1"/>
                </a:solidFill>
              </a:rPr>
              <a:t>Mc</a:t>
            </a:r>
            <a:r>
              <a:rPr lang="en-US" dirty="0"/>
              <a:t>Kinsey isn’t Always Spot On</a:t>
            </a:r>
          </a:p>
        </p:txBody>
      </p:sp>
      <p:sp>
        <p:nvSpPr>
          <p:cNvPr id="3" name="Content Placeholder 2"/>
          <p:cNvSpPr>
            <a:spLocks noGrp="1"/>
          </p:cNvSpPr>
          <p:nvPr>
            <p:ph idx="1"/>
          </p:nvPr>
        </p:nvSpPr>
        <p:spPr>
          <a:xfrm>
            <a:off x="838200" y="1038747"/>
            <a:ext cx="10515600" cy="4351338"/>
          </a:xfrm>
        </p:spPr>
        <p:txBody>
          <a:bodyPr>
            <a:normAutofit/>
          </a:bodyPr>
          <a:lstStyle/>
          <a:p>
            <a:pPr marL="0" indent="0">
              <a:buNone/>
            </a:pPr>
            <a:endParaRPr lang="en-US" dirty="0"/>
          </a:p>
          <a:p>
            <a:pPr>
              <a:spcAft>
                <a:spcPts val="1000"/>
              </a:spcAft>
            </a:pPr>
            <a:r>
              <a:rPr lang="en-US" sz="3200" dirty="0"/>
              <a:t>"In 1980, McKinsey &amp; Company was commissioned by AT&amp;T to forecast cell phone penetration in the U.S. by 2000. </a:t>
            </a:r>
          </a:p>
          <a:p>
            <a:pPr lvl="1">
              <a:spcAft>
                <a:spcPts val="1000"/>
              </a:spcAft>
            </a:pPr>
            <a:r>
              <a:rPr lang="en-US" sz="2800" dirty="0"/>
              <a:t>The consultant’s prediction, 900,000 subscribers, </a:t>
            </a:r>
          </a:p>
          <a:p>
            <a:pPr lvl="1"/>
            <a:r>
              <a:rPr lang="en-US" sz="2800" dirty="0"/>
              <a:t>was less than 1% of the actual figure, 109 Million.”</a:t>
            </a:r>
          </a:p>
          <a:p>
            <a:pPr lvl="8"/>
            <a:r>
              <a:rPr lang="en-US" dirty="0"/>
              <a:t>Professor Angel Lozano, 2014</a:t>
            </a:r>
          </a:p>
        </p:txBody>
      </p:sp>
      <p:sp>
        <p:nvSpPr>
          <p:cNvPr id="4" name="Slide Number Placeholder 3"/>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71997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24" y="0"/>
            <a:ext cx="10515600" cy="1325563"/>
          </a:xfrm>
        </p:spPr>
        <p:txBody>
          <a:bodyPr/>
          <a:lstStyle/>
          <a:p>
            <a:r>
              <a:rPr lang="en-US" dirty="0">
                <a:solidFill>
                  <a:schemeClr val="bg1"/>
                </a:solidFill>
              </a:rPr>
              <a:t>Thr</a:t>
            </a:r>
            <a:r>
              <a:rPr lang="en-US" dirty="0"/>
              <a:t>ee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a:p>
            <a:pPr marL="514350" indent="-514350">
              <a:buAutoNum type="arabicPeriod"/>
            </a:pPr>
            <a:endParaRPr lang="en-US" dirty="0"/>
          </a:p>
          <a:p>
            <a:pPr marL="514350" indent="-514350">
              <a:buAutoNum type="arabicPeriod"/>
            </a:pPr>
            <a:r>
              <a:rPr lang="en-US" dirty="0"/>
              <a:t>What will the future look like?</a:t>
            </a:r>
          </a:p>
          <a:p>
            <a:pPr marL="514350" indent="-514350">
              <a:buAutoNum type="arabicPeriod"/>
            </a:pPr>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194590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761291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66011"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647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fontScale="90000"/>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21</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8" name="Picture 27" descr="valeo-1024x44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7"/>
          <a:stretch>
            <a:fillRect/>
          </a:stretch>
        </p:blipFill>
        <p:spPr>
          <a:xfrm>
            <a:off x="6929999" y="4662176"/>
            <a:ext cx="1353647" cy="1325563"/>
          </a:xfrm>
          <a:prstGeom prst="rect">
            <a:avLst/>
          </a:prstGeom>
        </p:spPr>
      </p:pic>
      <p:pic>
        <p:nvPicPr>
          <p:cNvPr id="3" name="Picture 2" descr="toyota-1024x837.jpg">
            <a:extLst>
              <a:ext uri="{FF2B5EF4-FFF2-40B4-BE49-F238E27FC236}">
                <a16:creationId xmlns:a16="http://schemas.microsoft.com/office/drawing/2014/main" id="{AB75CEB1-1339-7364-0906-3661F4F0BB9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spTree>
    <p:extLst>
      <p:ext uri="{BB962C8B-B14F-4D97-AF65-F5344CB8AC3E}">
        <p14:creationId xmlns:p14="http://schemas.microsoft.com/office/powerpoint/2010/main" val="2966317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1"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82019"/>
            <a:ext cx="6183086" cy="4351338"/>
          </a:xfrm>
        </p:spPr>
        <p:txBody>
          <a:bodyPr/>
          <a:lstStyle/>
          <a:p>
            <a:r>
              <a:rPr lang="en-US" dirty="0"/>
              <a:t>By 2025 (?)</a:t>
            </a:r>
          </a:p>
          <a:p>
            <a:r>
              <a:rPr lang="en-US" dirty="0"/>
              <a:t>Potentially 95% of VMT by 2035.</a:t>
            </a:r>
          </a:p>
          <a:p>
            <a:pPr lvl="1"/>
            <a:r>
              <a:rPr lang="en-US" dirty="0"/>
              <a:t>Last 5% may be very difficult to achieve.</a:t>
            </a:r>
          </a:p>
          <a:p>
            <a:r>
              <a:rPr lang="en-US" dirty="0"/>
              <a:t>Is this possible?</a:t>
            </a:r>
          </a:p>
          <a:p>
            <a:pPr lvl="1"/>
            <a:r>
              <a:rPr lang="en-US" dirty="0"/>
              <a:t>Horses to cars:  10 years – early 1900s</a:t>
            </a:r>
          </a:p>
          <a:p>
            <a:pPr lvl="1"/>
            <a:r>
              <a:rPr lang="en-US" dirty="0"/>
              <a:t>But adoption of EVs is so slow!</a:t>
            </a:r>
          </a:p>
          <a:p>
            <a:pPr lvl="2"/>
            <a:r>
              <a:rPr lang="en-US" sz="2000" dirty="0"/>
              <a:t>Range anxiety and sticker shock.</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536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23</a:t>
            </a:fld>
            <a:endParaRPr lang="en-GB"/>
          </a:p>
        </p:txBody>
      </p:sp>
    </p:spTree>
    <p:extLst>
      <p:ext uri="{BB962C8B-B14F-4D97-AF65-F5344CB8AC3E}">
        <p14:creationId xmlns:p14="http://schemas.microsoft.com/office/powerpoint/2010/main" val="978236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24</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1292" y="252350"/>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388430" y="5286703"/>
            <a:ext cx="576942" cy="667783"/>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
        <p:nvSpPr>
          <p:cNvPr id="5" name="TextBox 4">
            <a:extLst>
              <a:ext uri="{FF2B5EF4-FFF2-40B4-BE49-F238E27FC236}">
                <a16:creationId xmlns:a16="http://schemas.microsoft.com/office/drawing/2014/main" id="{0CB24320-8985-AA41-DA0A-B2E0A7883FC8}"/>
              </a:ext>
            </a:extLst>
          </p:cNvPr>
          <p:cNvSpPr txBox="1"/>
          <p:nvPr/>
        </p:nvSpPr>
        <p:spPr>
          <a:xfrm>
            <a:off x="6057900" y="5791200"/>
            <a:ext cx="1628203" cy="461665"/>
          </a:xfrm>
          <a:prstGeom prst="rect">
            <a:avLst/>
          </a:prstGeom>
          <a:noFill/>
        </p:spPr>
        <p:txBody>
          <a:bodyPr wrap="none" rtlCol="0">
            <a:spAutoFit/>
          </a:bodyPr>
          <a:lstStyle/>
          <a:p>
            <a:r>
              <a:rPr lang="en-US" sz="2400" b="1" dirty="0"/>
              <a:t>I say: 2030!</a:t>
            </a:r>
          </a:p>
        </p:txBody>
      </p:sp>
    </p:spTree>
    <p:extLst>
      <p:ext uri="{BB962C8B-B14F-4D97-AF65-F5344CB8AC3E}">
        <p14:creationId xmlns:p14="http://schemas.microsoft.com/office/powerpoint/2010/main" val="23330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25</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p:cNvPicPr>
            <a:picLocks noChangeAspect="1"/>
          </p:cNvPicPr>
          <p:nvPr/>
        </p:nvPicPr>
        <p:blipFill>
          <a:blip r:embed="rId3"/>
          <a:srcRect/>
          <a:stretch/>
        </p:blipFill>
        <p:spPr>
          <a:xfrm>
            <a:off x="2649357" y="1533305"/>
            <a:ext cx="8126220" cy="94600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rcRect/>
          <a:stretch/>
        </p:blipFill>
        <p:spPr>
          <a:xfrm>
            <a:off x="1950629" y="4652749"/>
            <a:ext cx="10030255" cy="1229198"/>
          </a:xfrm>
          <a:prstGeom prst="rect">
            <a:avLst/>
          </a:prstGeom>
        </p:spPr>
      </p:pic>
      <p:grpSp>
        <p:nvGrpSpPr>
          <p:cNvPr id="10" name="Group 9">
            <a:extLst>
              <a:ext uri="{FF2B5EF4-FFF2-40B4-BE49-F238E27FC236}">
                <a16:creationId xmlns:a16="http://schemas.microsoft.com/office/drawing/2014/main" id="{E137E3CE-4A50-2748-E8D2-EBB86CCDDDF7}"/>
              </a:ext>
            </a:extLst>
          </p:cNvPr>
          <p:cNvGrpSpPr/>
          <p:nvPr/>
        </p:nvGrpSpPr>
        <p:grpSpPr>
          <a:xfrm>
            <a:off x="1950629" y="4940300"/>
            <a:ext cx="9657171" cy="571500"/>
            <a:chOff x="1950629" y="4940300"/>
            <a:chExt cx="9657171" cy="571500"/>
          </a:xfrm>
        </p:grpSpPr>
        <p:cxnSp>
          <p:nvCxnSpPr>
            <p:cNvPr id="8" name="Straight Connector 7">
              <a:extLst>
                <a:ext uri="{FF2B5EF4-FFF2-40B4-BE49-F238E27FC236}">
                  <a16:creationId xmlns:a16="http://schemas.microsoft.com/office/drawing/2014/main" id="{493B6FBF-AB01-DB69-FD8C-75DC2B5C6ACE}"/>
                </a:ext>
              </a:extLst>
            </p:cNvPr>
            <p:cNvCxnSpPr/>
            <p:nvPr/>
          </p:nvCxnSpPr>
          <p:spPr>
            <a:xfrm>
              <a:off x="1950629" y="4940300"/>
              <a:ext cx="96571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1BCDF3-07A4-A912-D819-E9E61D1A7CA0}"/>
                </a:ext>
              </a:extLst>
            </p:cNvPr>
            <p:cNvCxnSpPr/>
            <p:nvPr/>
          </p:nvCxnSpPr>
          <p:spPr>
            <a:xfrm>
              <a:off x="1950629" y="5511800"/>
              <a:ext cx="96571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427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19E4-2794-7545-A416-99DC7B4C193F}"/>
              </a:ext>
            </a:extLst>
          </p:cNvPr>
          <p:cNvSpPr>
            <a:spLocks noGrp="1"/>
          </p:cNvSpPr>
          <p:nvPr>
            <p:ph type="title"/>
          </p:nvPr>
        </p:nvSpPr>
        <p:spPr>
          <a:xfrm>
            <a:off x="786441" y="0"/>
            <a:ext cx="10515600" cy="1325563"/>
          </a:xfrm>
        </p:spPr>
        <p:txBody>
          <a:bodyPr/>
          <a:lstStyle/>
          <a:p>
            <a:r>
              <a:rPr lang="en-US" dirty="0">
                <a:solidFill>
                  <a:schemeClr val="bg1"/>
                </a:solidFill>
              </a:rPr>
              <a:t>Fee</a:t>
            </a:r>
            <a:r>
              <a:rPr lang="en-US" dirty="0"/>
              <a:t>-For-Service Autonomous </a:t>
            </a:r>
            <a:r>
              <a:rPr lang="en-US" dirty="0" err="1"/>
              <a:t>TaaS</a:t>
            </a:r>
            <a:endParaRPr lang="en-US" dirty="0"/>
          </a:p>
        </p:txBody>
      </p:sp>
      <p:sp>
        <p:nvSpPr>
          <p:cNvPr id="3" name="Content Placeholder 2">
            <a:extLst>
              <a:ext uri="{FF2B5EF4-FFF2-40B4-BE49-F238E27FC236}">
                <a16:creationId xmlns:a16="http://schemas.microsoft.com/office/drawing/2014/main" id="{6FAB4BCA-B828-3D4D-950F-7B864B7B2AEF}"/>
              </a:ext>
            </a:extLst>
          </p:cNvPr>
          <p:cNvSpPr>
            <a:spLocks noGrp="1"/>
          </p:cNvSpPr>
          <p:nvPr>
            <p:ph idx="1"/>
          </p:nvPr>
        </p:nvSpPr>
        <p:spPr/>
        <p:txBody>
          <a:bodyPr/>
          <a:lstStyle/>
          <a:p>
            <a:r>
              <a:rPr lang="en-US" dirty="0"/>
              <a:t>Waymo: Charging for rides in SF , LA, and Phoenix</a:t>
            </a:r>
          </a:p>
          <a:p>
            <a:pPr marL="0" indent="0">
              <a:buNone/>
            </a:pPr>
            <a:endParaRPr lang="en-US" dirty="0"/>
          </a:p>
          <a:p>
            <a:r>
              <a:rPr lang="en-US" dirty="0"/>
              <a:t>Motional: Las Vegas</a:t>
            </a:r>
          </a:p>
          <a:p>
            <a:endParaRPr lang="en-US" dirty="0"/>
          </a:p>
          <a:p>
            <a:r>
              <a:rPr lang="en-US" dirty="0"/>
              <a:t>Arlington, TX: Minibuses – Milo and </a:t>
            </a:r>
            <a:r>
              <a:rPr lang="en-US" dirty="0" err="1"/>
              <a:t>Drive.ai</a:t>
            </a:r>
            <a:endParaRPr lang="en-US" dirty="0"/>
          </a:p>
          <a:p>
            <a:endParaRPr lang="en-US" dirty="0"/>
          </a:p>
          <a:p>
            <a:r>
              <a:rPr lang="en-US" dirty="0"/>
              <a:t>More are surely coming soon….</a:t>
            </a:r>
          </a:p>
        </p:txBody>
      </p:sp>
      <p:sp>
        <p:nvSpPr>
          <p:cNvPr id="4" name="Slide Number Placeholder 3">
            <a:extLst>
              <a:ext uri="{FF2B5EF4-FFF2-40B4-BE49-F238E27FC236}">
                <a16:creationId xmlns:a16="http://schemas.microsoft.com/office/drawing/2014/main" id="{7DCA8CC4-7754-B34C-84AE-CA9195DF483D}"/>
              </a:ext>
            </a:extLst>
          </p:cNvPr>
          <p:cNvSpPr>
            <a:spLocks noGrp="1"/>
          </p:cNvSpPr>
          <p:nvPr>
            <p:ph type="sldNum" sz="quarter" idx="12"/>
          </p:nvPr>
        </p:nvSpPr>
        <p:spPr/>
        <p:txBody>
          <a:bodyPr/>
          <a:lstStyle/>
          <a:p>
            <a:fld id="{D9F085D5-EC86-4F6A-B501-C1359CB39116}" type="slidenum">
              <a:rPr lang="en-GB" smtClean="0"/>
              <a:t>26</a:t>
            </a:fld>
            <a:endParaRPr lang="en-GB"/>
          </a:p>
        </p:txBody>
      </p:sp>
    </p:spTree>
    <p:extLst>
      <p:ext uri="{BB962C8B-B14F-4D97-AF65-F5344CB8AC3E}">
        <p14:creationId xmlns:p14="http://schemas.microsoft.com/office/powerpoint/2010/main" val="3977175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(was?) Exploring New York City!</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27</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710100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A53C-763C-E1A8-6278-96F98FE1FC06}"/>
              </a:ext>
            </a:extLst>
          </p:cNvPr>
          <p:cNvSpPr>
            <a:spLocks noGrp="1"/>
          </p:cNvSpPr>
          <p:nvPr>
            <p:ph type="title"/>
          </p:nvPr>
        </p:nvSpPr>
        <p:spPr/>
        <p:txBody>
          <a:bodyPr/>
          <a:lstStyle/>
          <a:p>
            <a:r>
              <a:rPr lang="en-US" dirty="0">
                <a:solidFill>
                  <a:schemeClr val="bg1"/>
                </a:solidFill>
              </a:rPr>
              <a:t>Wa</a:t>
            </a:r>
            <a:r>
              <a:rPr lang="en-US" dirty="0"/>
              <a:t>ymo is Exploring Phoenix, AZ</a:t>
            </a:r>
          </a:p>
        </p:txBody>
      </p:sp>
      <p:pic>
        <p:nvPicPr>
          <p:cNvPr id="6" name="Content Placeholder 5" descr="A map of a city&#10;&#10;Description automatically generated">
            <a:extLst>
              <a:ext uri="{FF2B5EF4-FFF2-40B4-BE49-F238E27FC236}">
                <a16:creationId xmlns:a16="http://schemas.microsoft.com/office/drawing/2014/main" id="{6B3705DF-B949-D5AE-A155-DEFA927ACDE6}"/>
              </a:ext>
            </a:extLst>
          </p:cNvPr>
          <p:cNvPicPr>
            <a:picLocks noGrp="1" noChangeAspect="1"/>
          </p:cNvPicPr>
          <p:nvPr>
            <p:ph idx="1"/>
          </p:nvPr>
        </p:nvPicPr>
        <p:blipFill>
          <a:blip r:embed="rId2"/>
          <a:stretch>
            <a:fillRect/>
          </a:stretch>
        </p:blipFill>
        <p:spPr>
          <a:xfrm>
            <a:off x="2943616" y="994156"/>
            <a:ext cx="4847573" cy="4847573"/>
          </a:xfrm>
        </p:spPr>
      </p:pic>
      <p:sp>
        <p:nvSpPr>
          <p:cNvPr id="4" name="Slide Number Placeholder 3">
            <a:extLst>
              <a:ext uri="{FF2B5EF4-FFF2-40B4-BE49-F238E27FC236}">
                <a16:creationId xmlns:a16="http://schemas.microsoft.com/office/drawing/2014/main" id="{854EA223-EF27-295A-8286-CFCD45178AB3}"/>
              </a:ext>
            </a:extLst>
          </p:cNvPr>
          <p:cNvSpPr>
            <a:spLocks noGrp="1"/>
          </p:cNvSpPr>
          <p:nvPr>
            <p:ph type="sldNum" sz="quarter" idx="12"/>
          </p:nvPr>
        </p:nvSpPr>
        <p:spPr/>
        <p:txBody>
          <a:bodyPr/>
          <a:lstStyle/>
          <a:p>
            <a:fld id="{D9F085D5-EC86-4F6A-B501-C1359CB39116}" type="slidenum">
              <a:rPr lang="en-GB" smtClean="0"/>
              <a:t>28</a:t>
            </a:fld>
            <a:endParaRPr lang="en-GB"/>
          </a:p>
        </p:txBody>
      </p:sp>
      <p:sp>
        <p:nvSpPr>
          <p:cNvPr id="8" name="TextBox 7">
            <a:extLst>
              <a:ext uri="{FF2B5EF4-FFF2-40B4-BE49-F238E27FC236}">
                <a16:creationId xmlns:a16="http://schemas.microsoft.com/office/drawing/2014/main" id="{31B1216E-C82A-27F9-E395-9675A52B3EB5}"/>
              </a:ext>
            </a:extLst>
          </p:cNvPr>
          <p:cNvSpPr txBox="1"/>
          <p:nvPr/>
        </p:nvSpPr>
        <p:spPr>
          <a:xfrm>
            <a:off x="3338545" y="6058845"/>
            <a:ext cx="6093912" cy="707886"/>
          </a:xfrm>
          <a:prstGeom prst="rect">
            <a:avLst/>
          </a:prstGeom>
          <a:noFill/>
        </p:spPr>
        <p:txBody>
          <a:bodyPr wrap="square">
            <a:spAutoFit/>
          </a:bodyPr>
          <a:lstStyle/>
          <a:p>
            <a:r>
              <a:rPr lang="en-US" dirty="0">
                <a:hlinkClick r:id="rId3"/>
              </a:rPr>
              <a:t>Map of the Waymo Trusted tester area in downtown Phoenix.</a:t>
            </a:r>
            <a:r>
              <a:rPr lang="en-US" dirty="0"/>
              <a:t> </a:t>
            </a:r>
          </a:p>
          <a:p>
            <a:r>
              <a:rPr lang="en-US" sz="1100" dirty="0"/>
              <a:t>Source: </a:t>
            </a:r>
            <a:r>
              <a:rPr lang="en-US" sz="1100" dirty="0">
                <a:hlinkClick r:id="rId3"/>
              </a:rPr>
              <a:t>https://www.kjzz.org/2022-04-15/content-1772560-waymo-expands-driverless-car-service-downtown-phoenix</a:t>
            </a:r>
            <a:endParaRPr lang="en-US" sz="1100" dirty="0"/>
          </a:p>
        </p:txBody>
      </p:sp>
    </p:spTree>
    <p:extLst>
      <p:ext uri="{BB962C8B-B14F-4D97-AF65-F5344CB8AC3E}">
        <p14:creationId xmlns:p14="http://schemas.microsoft.com/office/powerpoint/2010/main" val="3355926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F9D988FB-9C2C-415A-665C-0A3D94A16FAB}"/>
              </a:ext>
            </a:extLst>
          </p:cNvPr>
          <p:cNvSpPr>
            <a:spLocks noGrp="1"/>
          </p:cNvSpPr>
          <p:nvPr>
            <p:ph type="title"/>
          </p:nvPr>
        </p:nvSpPr>
        <p:spPr>
          <a:xfrm>
            <a:off x="1155557" y="4551036"/>
            <a:ext cx="4284420" cy="1687143"/>
          </a:xfrm>
        </p:spPr>
        <p:txBody>
          <a:bodyPr anchor="t">
            <a:normAutofit fontScale="90000"/>
          </a:bodyPr>
          <a:lstStyle/>
          <a:p>
            <a:r>
              <a:rPr lang="en-US" dirty="0">
                <a:solidFill>
                  <a:schemeClr val="bg1"/>
                </a:solidFill>
              </a:rPr>
              <a:t>Waymo is Exploring</a:t>
            </a:r>
            <a:r>
              <a:rPr lang="en-US" dirty="0"/>
              <a:t> </a:t>
            </a:r>
            <a:r>
              <a:rPr lang="en-US" dirty="0">
                <a:solidFill>
                  <a:schemeClr val="bg1"/>
                </a:solidFill>
              </a:rPr>
              <a:t>Los Angeles</a:t>
            </a:r>
          </a:p>
        </p:txBody>
      </p:sp>
      <p:sp>
        <p:nvSpPr>
          <p:cNvPr id="4" name="Slide Number Placeholder 3">
            <a:extLst>
              <a:ext uri="{FF2B5EF4-FFF2-40B4-BE49-F238E27FC236}">
                <a16:creationId xmlns:a16="http://schemas.microsoft.com/office/drawing/2014/main" id="{F2C675BF-821E-5730-3C69-7B4F83453F8D}"/>
              </a:ext>
            </a:extLst>
          </p:cNvPr>
          <p:cNvSpPr>
            <a:spLocks noGrp="1"/>
          </p:cNvSpPr>
          <p:nvPr>
            <p:ph type="sldNum" sz="quarter" idx="12"/>
          </p:nvPr>
        </p:nvSpPr>
        <p:spPr>
          <a:xfrm>
            <a:off x="160867" y="3246439"/>
            <a:ext cx="672957" cy="343768"/>
          </a:xfrm>
        </p:spPr>
        <p:txBody>
          <a:bodyPr anchor="ctr">
            <a:normAutofit/>
          </a:bodyPr>
          <a:lstStyle/>
          <a:p>
            <a:pPr algn="ctr">
              <a:spcAft>
                <a:spcPts val="600"/>
              </a:spcAft>
            </a:pPr>
            <a:fld id="{D9F085D5-EC86-4F6A-B501-C1359CB39116}" type="slidenum">
              <a:rPr lang="en-GB" sz="1400">
                <a:solidFill>
                  <a:schemeClr val="bg1"/>
                </a:solidFill>
              </a:rPr>
              <a:pPr algn="ctr">
                <a:spcAft>
                  <a:spcPts val="600"/>
                </a:spcAft>
              </a:pPr>
              <a:t>29</a:t>
            </a:fld>
            <a:endParaRPr lang="en-GB" sz="1400">
              <a:solidFill>
                <a:schemeClr val="bg1"/>
              </a:solidFill>
            </a:endParaRPr>
          </a:p>
        </p:txBody>
      </p:sp>
      <p:sp>
        <p:nvSpPr>
          <p:cNvPr id="33" name="Rectangle 32">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map of the los angeles area&#10;&#10;Description automatically generated">
            <a:extLst>
              <a:ext uri="{FF2B5EF4-FFF2-40B4-BE49-F238E27FC236}">
                <a16:creationId xmlns:a16="http://schemas.microsoft.com/office/drawing/2014/main" id="{2ED17E79-0331-8097-6758-3C1E13AF0160}"/>
              </a:ext>
            </a:extLst>
          </p:cNvPr>
          <p:cNvPicPr>
            <a:picLocks noChangeAspect="1"/>
          </p:cNvPicPr>
          <p:nvPr/>
        </p:nvPicPr>
        <p:blipFill>
          <a:blip r:embed="rId2"/>
          <a:srcRect t="970" r="-2" b="31381"/>
          <a:stretch/>
        </p:blipFill>
        <p:spPr>
          <a:xfrm>
            <a:off x="338203" y="17335"/>
            <a:ext cx="11604031" cy="4199736"/>
          </a:xfrm>
          <a:prstGeom prst="rect">
            <a:avLst/>
          </a:prstGeom>
        </p:spPr>
      </p:pic>
      <p:sp>
        <p:nvSpPr>
          <p:cNvPr id="34" name="Rectangle 3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4544112"/>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9">
            <a:extLst>
              <a:ext uri="{FF2B5EF4-FFF2-40B4-BE49-F238E27FC236}">
                <a16:creationId xmlns:a16="http://schemas.microsoft.com/office/drawing/2014/main" id="{5AEA412B-8D34-EE17-18A4-01071DFE9A88}"/>
              </a:ext>
            </a:extLst>
          </p:cNvPr>
          <p:cNvSpPr>
            <a:spLocks noGrp="1"/>
          </p:cNvSpPr>
          <p:nvPr>
            <p:ph idx="1"/>
          </p:nvPr>
        </p:nvSpPr>
        <p:spPr>
          <a:xfrm>
            <a:off x="6734649" y="4750698"/>
            <a:ext cx="4310672" cy="1463834"/>
          </a:xfrm>
        </p:spPr>
        <p:txBody>
          <a:bodyPr>
            <a:normAutofit/>
          </a:bodyPr>
          <a:lstStyle/>
          <a:p>
            <a:r>
              <a:rPr lang="en-US" sz="1200" dirty="0"/>
              <a:t>Source: https://waymo.com/waymo-one-los-angeles/</a:t>
            </a:r>
          </a:p>
        </p:txBody>
      </p:sp>
    </p:spTree>
    <p:extLst>
      <p:ext uri="{BB962C8B-B14F-4D97-AF65-F5344CB8AC3E}">
        <p14:creationId xmlns:p14="http://schemas.microsoft.com/office/powerpoint/2010/main" val="3397659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normAutofit/>
          </a:bodyPr>
          <a:lstStyle/>
          <a:p>
            <a:r>
              <a:rPr lang="en-US" dirty="0"/>
              <a:t>Submit questions in the chat or by raising your digital hand.</a:t>
            </a:r>
          </a:p>
          <a:p>
            <a:pPr lvl="1"/>
            <a:r>
              <a:rPr lang="en-US" dirty="0"/>
              <a:t>I will try to handle them as they come up.</a:t>
            </a:r>
          </a:p>
          <a:p>
            <a:r>
              <a:rPr lang="en-US" dirty="0"/>
              <a:t>10 minute break towards the middle of the talk.</a:t>
            </a:r>
          </a:p>
          <a:p>
            <a:endParaRPr lang="en-US" dirty="0"/>
          </a:p>
          <a:p>
            <a:r>
              <a:rPr lang="en-US" dirty="0"/>
              <a:t>We will do a verbal Q&amp;A once the material has been presented.</a:t>
            </a:r>
          </a:p>
          <a:p>
            <a:endParaRPr lang="en-US" dirty="0"/>
          </a:p>
          <a:p>
            <a:r>
              <a:rPr lang="en-US" dirty="0"/>
              <a:t>Slides will be available tonight. (</a:t>
            </a:r>
            <a:r>
              <a:rPr lang="en-US" dirty="0">
                <a:hlinkClick r:id="rId2"/>
              </a:rPr>
              <a:t>https://NEEDEcon.org/delivered_presentations.php</a:t>
            </a:r>
            <a:r>
              <a:rPr lang="en-US" dirty="0"/>
              <a:t>).</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3835845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30</a:t>
            </a:fld>
            <a:endParaRPr lang="en-GB"/>
          </a:p>
        </p:txBody>
      </p:sp>
    </p:spTree>
    <p:extLst>
      <p:ext uri="{BB962C8B-B14F-4D97-AF65-F5344CB8AC3E}">
        <p14:creationId xmlns:p14="http://schemas.microsoft.com/office/powerpoint/2010/main" val="18731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31</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3"/>
          <a:stretch>
            <a:fillRect/>
          </a:stretch>
        </p:blipFill>
        <p:spPr>
          <a:xfrm>
            <a:off x="2126973" y="1124282"/>
            <a:ext cx="8480701" cy="4988057"/>
          </a:xfrm>
          <a:prstGeom prst="rect">
            <a:avLst/>
          </a:prstGeom>
        </p:spPr>
      </p:pic>
      <p:sp>
        <p:nvSpPr>
          <p:cNvPr id="4" name="Rectangle 3">
            <a:extLst>
              <a:ext uri="{FF2B5EF4-FFF2-40B4-BE49-F238E27FC236}">
                <a16:creationId xmlns:a16="http://schemas.microsoft.com/office/drawing/2014/main" id="{A1370CC1-A01F-F2CE-4128-D9876781E7C3}"/>
              </a:ext>
            </a:extLst>
          </p:cNvPr>
          <p:cNvSpPr/>
          <p:nvPr/>
        </p:nvSpPr>
        <p:spPr>
          <a:xfrm>
            <a:off x="2107096" y="1113183"/>
            <a:ext cx="6659217" cy="4969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p&#10;&#10;Description automatically generated">
            <a:extLst>
              <a:ext uri="{FF2B5EF4-FFF2-40B4-BE49-F238E27FC236}">
                <a16:creationId xmlns:a16="http://schemas.microsoft.com/office/drawing/2014/main" id="{4AE36FAC-585D-12D9-921A-5CA039044138}"/>
              </a:ext>
            </a:extLst>
          </p:cNvPr>
          <p:cNvPicPr>
            <a:picLocks noChangeAspect="1"/>
          </p:cNvPicPr>
          <p:nvPr/>
        </p:nvPicPr>
        <p:blipFill>
          <a:blip r:embed="rId4"/>
          <a:stretch>
            <a:fillRect/>
          </a:stretch>
        </p:blipFill>
        <p:spPr>
          <a:xfrm>
            <a:off x="1069742" y="1124282"/>
            <a:ext cx="7605236" cy="4757185"/>
          </a:xfrm>
          <a:prstGeom prst="rect">
            <a:avLst/>
          </a:prstGeom>
        </p:spPr>
      </p:pic>
      <p:sp>
        <p:nvSpPr>
          <p:cNvPr id="8" name="TextBox 7">
            <a:extLst>
              <a:ext uri="{FF2B5EF4-FFF2-40B4-BE49-F238E27FC236}">
                <a16:creationId xmlns:a16="http://schemas.microsoft.com/office/drawing/2014/main" id="{5F647698-1633-208E-4ADF-A5918B4B0C40}"/>
              </a:ext>
            </a:extLst>
          </p:cNvPr>
          <p:cNvSpPr txBox="1"/>
          <p:nvPr/>
        </p:nvSpPr>
        <p:spPr>
          <a:xfrm>
            <a:off x="3945007" y="6002767"/>
            <a:ext cx="5627971" cy="369332"/>
          </a:xfrm>
          <a:prstGeom prst="rect">
            <a:avLst/>
          </a:prstGeom>
          <a:noFill/>
        </p:spPr>
        <p:txBody>
          <a:bodyPr wrap="square">
            <a:spAutoFit/>
          </a:bodyPr>
          <a:lstStyle/>
          <a:p>
            <a:r>
              <a:rPr lang="en-US" b="0" i="0" dirty="0">
                <a:effectLst/>
                <a:latin typeface="-apple-system"/>
              </a:rPr>
              <a:t> the Autonomous Freight Network (AFN) </a:t>
            </a:r>
          </a:p>
        </p:txBody>
      </p:sp>
    </p:spTree>
    <p:extLst>
      <p:ext uri="{BB962C8B-B14F-4D97-AF65-F5344CB8AC3E}">
        <p14:creationId xmlns:p14="http://schemas.microsoft.com/office/powerpoint/2010/main" val="2495862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orDash and Postmates test deliveries with robots">
            <a:extLst>
              <a:ext uri="{FF2B5EF4-FFF2-40B4-BE49-F238E27FC236}">
                <a16:creationId xmlns:a16="http://schemas.microsoft.com/office/drawing/2014/main" id="{1495AB8F-0B7B-9F92-5768-62D049C33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4785" y="3429000"/>
            <a:ext cx="4441165" cy="2827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E830B68-E247-F14A-9451-00620031440E}"/>
              </a:ext>
            </a:extLst>
          </p:cNvPr>
          <p:cNvSpPr>
            <a:spLocks noGrp="1"/>
          </p:cNvSpPr>
          <p:nvPr>
            <p:ph type="title"/>
          </p:nvPr>
        </p:nvSpPr>
        <p:spPr/>
        <p:txBody>
          <a:bodyPr/>
          <a:lstStyle/>
          <a:p>
            <a:r>
              <a:rPr lang="en-US" dirty="0">
                <a:solidFill>
                  <a:schemeClr val="bg1"/>
                </a:solidFill>
              </a:rPr>
              <a:t>Act</a:t>
            </a:r>
            <a:r>
              <a:rPr lang="en-US" dirty="0"/>
              <a:t>ively Pursuing Autonomous Local Delivery</a:t>
            </a:r>
          </a:p>
        </p:txBody>
      </p:sp>
      <p:sp>
        <p:nvSpPr>
          <p:cNvPr id="3" name="Content Placeholder 2">
            <a:extLst>
              <a:ext uri="{FF2B5EF4-FFF2-40B4-BE49-F238E27FC236}">
                <a16:creationId xmlns:a16="http://schemas.microsoft.com/office/drawing/2014/main" id="{3BEA6CBC-4575-134C-8F35-956ABBDF39F1}"/>
              </a:ext>
            </a:extLst>
          </p:cNvPr>
          <p:cNvSpPr>
            <a:spLocks noGrp="1"/>
          </p:cNvSpPr>
          <p:nvPr>
            <p:ph sz="half" idx="1"/>
          </p:nvPr>
        </p:nvSpPr>
        <p:spPr/>
        <p:txBody>
          <a:bodyPr/>
          <a:lstStyle/>
          <a:p>
            <a:r>
              <a:rPr lang="en-US" dirty="0"/>
              <a:t>Dominos</a:t>
            </a:r>
          </a:p>
          <a:p>
            <a:r>
              <a:rPr lang="en-US" dirty="0"/>
              <a:t>Walmart</a:t>
            </a:r>
          </a:p>
          <a:p>
            <a:r>
              <a:rPr lang="en-US" dirty="0"/>
              <a:t>Amazon</a:t>
            </a:r>
          </a:p>
          <a:p>
            <a:r>
              <a:rPr lang="en-US" dirty="0"/>
              <a:t>CVS Pharmacy</a:t>
            </a:r>
          </a:p>
          <a:p>
            <a:r>
              <a:rPr lang="en-US" dirty="0"/>
              <a:t>Stop and Shop</a:t>
            </a:r>
          </a:p>
          <a:p>
            <a:r>
              <a:rPr lang="en-US" dirty="0"/>
              <a:t>Postmates</a:t>
            </a:r>
          </a:p>
          <a:p>
            <a:r>
              <a:rPr lang="en-US" dirty="0"/>
              <a:t>Kroger</a:t>
            </a:r>
          </a:p>
        </p:txBody>
      </p:sp>
      <p:sp>
        <p:nvSpPr>
          <p:cNvPr id="4" name="Content Placeholder 3">
            <a:extLst>
              <a:ext uri="{FF2B5EF4-FFF2-40B4-BE49-F238E27FC236}">
                <a16:creationId xmlns:a16="http://schemas.microsoft.com/office/drawing/2014/main" id="{BACF9EB5-915E-B647-B81F-CF43E0BEA161}"/>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8648E228-8955-DA4A-BFB4-49E2505AB8B4}"/>
              </a:ext>
            </a:extLst>
          </p:cNvPr>
          <p:cNvSpPr>
            <a:spLocks noGrp="1"/>
          </p:cNvSpPr>
          <p:nvPr>
            <p:ph type="sldNum" sz="quarter" idx="12"/>
          </p:nvPr>
        </p:nvSpPr>
        <p:spPr/>
        <p:txBody>
          <a:bodyPr/>
          <a:lstStyle/>
          <a:p>
            <a:fld id="{D9F085D5-EC86-4F6A-B501-C1359CB39116}" type="slidenum">
              <a:rPr lang="en-GB" smtClean="0"/>
              <a:t>32</a:t>
            </a:fld>
            <a:endParaRPr lang="en-GB"/>
          </a:p>
        </p:txBody>
      </p:sp>
      <p:pic>
        <p:nvPicPr>
          <p:cNvPr id="6" name="Picture 5">
            <a:extLst>
              <a:ext uri="{FF2B5EF4-FFF2-40B4-BE49-F238E27FC236}">
                <a16:creationId xmlns:a16="http://schemas.microsoft.com/office/drawing/2014/main" id="{3527F292-E098-5045-886D-E4AE0BAF69F6}"/>
              </a:ext>
            </a:extLst>
          </p:cNvPr>
          <p:cNvPicPr>
            <a:picLocks noChangeAspect="1"/>
          </p:cNvPicPr>
          <p:nvPr/>
        </p:nvPicPr>
        <p:blipFill>
          <a:blip r:embed="rId4"/>
          <a:stretch>
            <a:fillRect/>
          </a:stretch>
        </p:blipFill>
        <p:spPr>
          <a:xfrm>
            <a:off x="3565732" y="1124840"/>
            <a:ext cx="4641289" cy="3697783"/>
          </a:xfrm>
          <a:prstGeom prst="rect">
            <a:avLst/>
          </a:prstGeom>
        </p:spPr>
      </p:pic>
    </p:spTree>
    <p:extLst>
      <p:ext uri="{BB962C8B-B14F-4D97-AF65-F5344CB8AC3E}">
        <p14:creationId xmlns:p14="http://schemas.microsoft.com/office/powerpoint/2010/main" val="3770455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1534768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76"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1887802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83336"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1049762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4645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a:xfrm>
            <a:off x="920496" y="0"/>
            <a:ext cx="10515600" cy="1325563"/>
          </a:xfrm>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37</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19409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1384"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076446"/>
            <a:ext cx="5181600" cy="4778696"/>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endParaRPr lang="en-US" dirty="0"/>
          </a:p>
          <a:p>
            <a:r>
              <a:rPr lang="en-US" dirty="0"/>
              <a:t>Insurance: product liability</a:t>
            </a:r>
          </a:p>
          <a:p>
            <a:pPr marL="0" indent="0">
              <a:buNone/>
            </a:pPr>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608226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7"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 steel, rubber</a:t>
            </a:r>
            <a:r>
              <a:rPr lang="en-US"/>
              <a:t>, aluminum, and land!</a:t>
            </a:r>
            <a:endParaRPr lang="en-US" dirty="0"/>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34892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293475" y="1253331"/>
            <a:ext cx="11605049" cy="4351338"/>
          </a:xfrm>
        </p:spPr>
        <p:txBody>
          <a:bodyPr/>
          <a:lstStyle/>
          <a:p>
            <a:pPr>
              <a:spcAft>
                <a:spcPts val="1000"/>
              </a:spcAft>
            </a:pPr>
            <a:r>
              <a:rPr lang="en-US" dirty="0"/>
              <a:t>Contemporary Economic Policy</a:t>
            </a:r>
          </a:p>
          <a:p>
            <a:pPr lvl="1">
              <a:spcAft>
                <a:spcPts val="1000"/>
              </a:spcAft>
            </a:pPr>
            <a:r>
              <a:rPr lang="en-US" dirty="0"/>
              <a:t>Week 1 (6/24): Economic Update (Geoffrey Woglom, Amherst College) </a:t>
            </a:r>
          </a:p>
          <a:p>
            <a:pPr lvl="1">
              <a:spcAft>
                <a:spcPts val="1000"/>
              </a:spcAft>
            </a:pPr>
            <a:r>
              <a:rPr lang="en-US" dirty="0"/>
              <a:t>Week 2 (7/01):  International Institutions (Alan Deardorff, U of Michigan)</a:t>
            </a:r>
          </a:p>
          <a:p>
            <a:pPr lvl="1">
              <a:spcAft>
                <a:spcPts val="1000"/>
              </a:spcAft>
            </a:pPr>
            <a:r>
              <a:rPr lang="en-US" dirty="0"/>
              <a:t>Week 3 (7/08):  Globalization at A Crossroads  (Emily Blanchard, Dartmouth College)</a:t>
            </a:r>
          </a:p>
          <a:p>
            <a:pPr lvl="1">
              <a:spcAft>
                <a:spcPts val="1000"/>
              </a:spcAft>
            </a:pPr>
            <a:r>
              <a:rPr lang="en-US" dirty="0"/>
              <a:t>Week 4 (7/15): Climate Change Economics (Sarah Jacobson, Williams College)</a:t>
            </a:r>
          </a:p>
          <a:p>
            <a:pPr lvl="1">
              <a:spcAft>
                <a:spcPts val="1000"/>
              </a:spcAft>
            </a:pPr>
            <a:r>
              <a:rPr lang="en-US" dirty="0"/>
              <a:t>Week 5 (7/22): Federal Debt and Deficits (Kathryn Wilson, Kent State University)</a:t>
            </a:r>
          </a:p>
          <a:p>
            <a:pPr lvl="1">
              <a:spcAft>
                <a:spcPts val="1000"/>
              </a:spcAft>
            </a:pPr>
            <a:r>
              <a:rPr lang="en-US" b="1" dirty="0"/>
              <a:t>Week 6 (7/29):  Autonomous Vehicles (Arkadiusz Mironko, Indiana University East)</a:t>
            </a:r>
          </a:p>
          <a:p>
            <a:pPr lvl="1">
              <a:spcAft>
                <a:spcPts val="1000"/>
              </a:spcAft>
            </a:pPr>
            <a:endParaRPr lang="en-US" dirty="0"/>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2640338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nsition</a:t>
            </a:r>
          </a:p>
        </p:txBody>
      </p:sp>
      <p:sp>
        <p:nvSpPr>
          <p:cNvPr id="3" name="Content Placeholder 2"/>
          <p:cNvSpPr>
            <a:spLocks noGrp="1"/>
          </p:cNvSpPr>
          <p:nvPr>
            <p:ph idx="1"/>
          </p:nvPr>
        </p:nvSpPr>
        <p:spPr/>
        <p:txBody>
          <a:bodyPr>
            <a:normAutofit/>
          </a:bodyPr>
          <a:lstStyle/>
          <a:p>
            <a:r>
              <a:rPr lang="en-US" dirty="0"/>
              <a:t>Short term: Tesla model of highway autonomy</a:t>
            </a:r>
          </a:p>
          <a:p>
            <a:pPr lvl="1"/>
            <a:r>
              <a:rPr lang="en-US" dirty="0"/>
              <a:t>Level 2, adaptive cruise control</a:t>
            </a:r>
          </a:p>
          <a:p>
            <a:pPr lvl="1"/>
            <a:endParaRPr lang="en-US" dirty="0"/>
          </a:p>
          <a:p>
            <a:r>
              <a:rPr lang="en-US" dirty="0"/>
              <a:t>Medium term: </a:t>
            </a:r>
          </a:p>
          <a:p>
            <a:pPr lvl="1"/>
            <a:r>
              <a:rPr lang="en-US" dirty="0"/>
              <a:t>short period of personal vehicle ownership with level 3 capability</a:t>
            </a:r>
          </a:p>
          <a:p>
            <a:pPr lvl="1"/>
            <a:r>
              <a:rPr lang="en-US" dirty="0"/>
              <a:t>introduction of independent private fleets – Uber, Lyft, Google, </a:t>
            </a:r>
            <a:r>
              <a:rPr lang="en-US" dirty="0" err="1"/>
              <a:t>nuTonomy</a:t>
            </a:r>
            <a:r>
              <a:rPr lang="en-US" dirty="0"/>
              <a:t>, etc., with level 4/5 capability</a:t>
            </a:r>
          </a:p>
          <a:p>
            <a:pPr lvl="1"/>
            <a:endParaRPr lang="en-US" dirty="0"/>
          </a:p>
          <a:p>
            <a:r>
              <a:rPr lang="en-US" dirty="0"/>
              <a:t>Long term:</a:t>
            </a:r>
          </a:p>
          <a:p>
            <a:pPr lvl="1"/>
            <a:r>
              <a:rPr lang="en-US" dirty="0"/>
              <a:t>Personal vehicle ownership is largely a thing of the past</a:t>
            </a:r>
          </a:p>
        </p:txBody>
      </p:sp>
    </p:spTree>
    <p:extLst>
      <p:ext uri="{BB962C8B-B14F-4D97-AF65-F5344CB8AC3E}">
        <p14:creationId xmlns:p14="http://schemas.microsoft.com/office/powerpoint/2010/main" val="2096286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228707"/>
            <a:ext cx="10515600" cy="1325563"/>
          </a:xfrm>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a:xfrm>
            <a:off x="838200" y="1570730"/>
            <a:ext cx="10820400" cy="4351338"/>
          </a:xfrm>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$12,182 (2023)</a:t>
            </a:r>
          </a:p>
          <a:p>
            <a:pPr lvl="2"/>
            <a:r>
              <a:rPr lang="en-US" dirty="0"/>
              <a:t>Cost per mile will fall:  $0.72 to $0.19</a:t>
            </a:r>
          </a:p>
          <a:p>
            <a:pPr lvl="1"/>
            <a:r>
              <a:rPr lang="en-US" sz="2600" dirty="0"/>
              <a:t>Repurpose your garage</a:t>
            </a:r>
          </a:p>
          <a:p>
            <a:pPr lvl="2"/>
            <a:r>
              <a:rPr lang="en-US" dirty="0"/>
              <a:t>$50,000 from transition to bedroom</a:t>
            </a:r>
          </a:p>
          <a:p>
            <a:pPr lvl="2"/>
            <a:endParaRPr lang="en-US" dirty="0"/>
          </a:p>
          <a:p>
            <a:r>
              <a:rPr lang="en-US" dirty="0"/>
              <a:t>Time recovery (pre-pandemic)</a:t>
            </a:r>
          </a:p>
          <a:p>
            <a:pPr lvl="1"/>
            <a:r>
              <a:rPr lang="en-US" sz="2600" dirty="0"/>
              <a:t>50% of the SF Bay Area workforce has a commute in excess of 30 minutes.</a:t>
            </a:r>
          </a:p>
          <a:p>
            <a:pPr marL="457200" lvl="1" indent="0">
              <a:buNone/>
            </a:pPr>
            <a:endParaRPr lang="en-US" dirty="0"/>
          </a:p>
        </p:txBody>
      </p:sp>
      <p:pic>
        <p:nvPicPr>
          <p:cNvPr id="4" name="Picture 3">
            <a:extLst>
              <a:ext uri="{FF2B5EF4-FFF2-40B4-BE49-F238E27FC236}">
                <a16:creationId xmlns:a16="http://schemas.microsoft.com/office/drawing/2014/main" id="{EE8C4EA9-ACA6-324C-9D7D-129B2779A516}"/>
              </a:ext>
            </a:extLst>
          </p:cNvPr>
          <p:cNvPicPr>
            <a:picLocks noChangeAspect="1"/>
          </p:cNvPicPr>
          <p:nvPr/>
        </p:nvPicPr>
        <p:blipFill>
          <a:blip r:embed="rId3"/>
          <a:srcRect/>
          <a:stretch/>
        </p:blipFill>
        <p:spPr>
          <a:xfrm>
            <a:off x="7424748" y="2849675"/>
            <a:ext cx="3929052" cy="1397835"/>
          </a:xfrm>
          <a:prstGeom prst="rect">
            <a:avLst/>
          </a:prstGeom>
        </p:spPr>
      </p:pic>
    </p:spTree>
    <p:extLst>
      <p:ext uri="{BB962C8B-B14F-4D97-AF65-F5344CB8AC3E}">
        <p14:creationId xmlns:p14="http://schemas.microsoft.com/office/powerpoint/2010/main" val="1920666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40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D14A2-E67B-1810-0A6F-C1737E802ACF}"/>
              </a:ext>
            </a:extLst>
          </p:cNvPr>
          <p:cNvSpPr>
            <a:spLocks noGrp="1"/>
          </p:cNvSpPr>
          <p:nvPr>
            <p:ph type="title"/>
          </p:nvPr>
        </p:nvSpPr>
        <p:spPr/>
        <p:txBody>
          <a:bodyPr>
            <a:normAutofit/>
          </a:bodyPr>
          <a:lstStyle/>
          <a:p>
            <a:r>
              <a:rPr lang="en-US" sz="4800" dirty="0">
                <a:solidFill>
                  <a:schemeClr val="bg1"/>
                </a:solidFill>
              </a:rPr>
              <a:t>Hu</a:t>
            </a:r>
            <a:r>
              <a:rPr lang="en-US" sz="4800" dirty="0">
                <a:solidFill>
                  <a:schemeClr val="tx1"/>
                </a:solidFill>
              </a:rPr>
              <a:t>man drivers vs AVs</a:t>
            </a:r>
          </a:p>
        </p:txBody>
      </p:sp>
      <p:pic>
        <p:nvPicPr>
          <p:cNvPr id="6" name="Content Placeholder 5" descr="A white car with a blue and white background&#10;&#10;Description automatically generated">
            <a:extLst>
              <a:ext uri="{FF2B5EF4-FFF2-40B4-BE49-F238E27FC236}">
                <a16:creationId xmlns:a16="http://schemas.microsoft.com/office/drawing/2014/main" id="{7532D00A-FE8E-3FCE-6331-5672663BDC07}"/>
              </a:ext>
            </a:extLst>
          </p:cNvPr>
          <p:cNvPicPr>
            <a:picLocks noGrp="1" noChangeAspect="1"/>
          </p:cNvPicPr>
          <p:nvPr>
            <p:ph idx="1"/>
          </p:nvPr>
        </p:nvPicPr>
        <p:blipFill>
          <a:blip r:embed="rId2"/>
          <a:stretch>
            <a:fillRect/>
          </a:stretch>
        </p:blipFill>
        <p:spPr>
          <a:xfrm>
            <a:off x="3418114" y="1111492"/>
            <a:ext cx="8335457" cy="4690594"/>
          </a:xfrm>
        </p:spPr>
      </p:pic>
      <p:sp>
        <p:nvSpPr>
          <p:cNvPr id="4" name="Slide Number Placeholder 3">
            <a:extLst>
              <a:ext uri="{FF2B5EF4-FFF2-40B4-BE49-F238E27FC236}">
                <a16:creationId xmlns:a16="http://schemas.microsoft.com/office/drawing/2014/main" id="{7C0C4900-A9FE-3C7D-98F7-2B7EED248447}"/>
              </a:ext>
            </a:extLst>
          </p:cNvPr>
          <p:cNvSpPr>
            <a:spLocks noGrp="1"/>
          </p:cNvSpPr>
          <p:nvPr>
            <p:ph type="sldNum" sz="quarter" idx="12"/>
          </p:nvPr>
        </p:nvSpPr>
        <p:spPr/>
        <p:txBody>
          <a:bodyPr/>
          <a:lstStyle/>
          <a:p>
            <a:fld id="{D9F085D5-EC86-4F6A-B501-C1359CB39116}" type="slidenum">
              <a:rPr lang="en-GB" smtClean="0"/>
              <a:t>43</a:t>
            </a:fld>
            <a:endParaRPr lang="en-GB"/>
          </a:p>
        </p:txBody>
      </p:sp>
      <p:sp>
        <p:nvSpPr>
          <p:cNvPr id="8" name="TextBox 7">
            <a:extLst>
              <a:ext uri="{FF2B5EF4-FFF2-40B4-BE49-F238E27FC236}">
                <a16:creationId xmlns:a16="http://schemas.microsoft.com/office/drawing/2014/main" id="{A392F21A-0B25-3486-8D52-CAB75C83DA45}"/>
              </a:ext>
            </a:extLst>
          </p:cNvPr>
          <p:cNvSpPr txBox="1"/>
          <p:nvPr/>
        </p:nvSpPr>
        <p:spPr>
          <a:xfrm>
            <a:off x="685800" y="1480457"/>
            <a:ext cx="2416479" cy="4430486"/>
          </a:xfrm>
          <a:prstGeom prst="rect">
            <a:avLst/>
          </a:prstGeom>
          <a:noFill/>
        </p:spPr>
        <p:txBody>
          <a:bodyPr wrap="square">
            <a:spAutoFit/>
          </a:bodyPr>
          <a:lstStyle/>
          <a:p>
            <a:r>
              <a:rPr lang="en-US" sz="2400" b="1" dirty="0"/>
              <a:t>“Waymo significantly outperforms comparable human benchmarks over 7+ million miles of rider-only driving”</a:t>
            </a:r>
          </a:p>
          <a:p>
            <a:r>
              <a:rPr lang="en-US" sz="1200" dirty="0"/>
              <a:t>Source: https://waymo.com/blog/2023/12/waymo-significantly-outperforms-comparable-human-benchmarks-over-7-million/</a:t>
            </a:r>
          </a:p>
        </p:txBody>
      </p:sp>
    </p:spTree>
    <p:extLst>
      <p:ext uri="{BB962C8B-B14F-4D97-AF65-F5344CB8AC3E}">
        <p14:creationId xmlns:p14="http://schemas.microsoft.com/office/powerpoint/2010/main" val="3668140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340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3113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Pla</a:t>
            </a:r>
            <a:r>
              <a:rPr lang="en-US" dirty="0"/>
              <a:t>nning</a:t>
            </a:r>
          </a:p>
        </p:txBody>
      </p:sp>
      <p:sp>
        <p:nvSpPr>
          <p:cNvPr id="3" name="Content Placeholder 2"/>
          <p:cNvSpPr>
            <a:spLocks noGrp="1"/>
          </p:cNvSpPr>
          <p:nvPr>
            <p:ph idx="1"/>
          </p:nvPr>
        </p:nvSpPr>
        <p:spPr/>
        <p:txBody>
          <a:bodyPr/>
          <a:lstStyle/>
          <a:p>
            <a:r>
              <a:rPr lang="en-US" dirty="0"/>
              <a:t>Respond to the coming changes</a:t>
            </a:r>
          </a:p>
          <a:p>
            <a:pPr lvl="1"/>
            <a:r>
              <a:rPr lang="en-US" dirty="0"/>
              <a:t>The planning horizon for any investment in transportation infrastructure based on today’s predominant technology has changed.</a:t>
            </a:r>
          </a:p>
          <a:p>
            <a:pPr lvl="2">
              <a:tabLst>
                <a:tab pos="4284663" algn="l"/>
              </a:tabLst>
            </a:pPr>
            <a:r>
              <a:rPr lang="en-US" sz="2200" dirty="0"/>
              <a:t>It may have gotten </a:t>
            </a:r>
            <a:r>
              <a:rPr lang="en-US" sz="2200" b="1" dirty="0"/>
              <a:t>MUCH shorter.</a:t>
            </a:r>
          </a:p>
          <a:p>
            <a:pPr lvl="2">
              <a:tabLst>
                <a:tab pos="4284663" algn="l"/>
              </a:tabLst>
            </a:pPr>
            <a:endParaRPr lang="en-US" sz="2200" b="1" dirty="0"/>
          </a:p>
          <a:p>
            <a:r>
              <a:rPr lang="en-US" dirty="0"/>
              <a:t>Encourage the changes to happen more quickly</a:t>
            </a:r>
          </a:p>
          <a:p>
            <a:pPr lvl="1"/>
            <a:r>
              <a:rPr lang="en-US" dirty="0"/>
              <a:t>Mobility, safety, productivity, and environmental benefits abound.</a:t>
            </a:r>
          </a:p>
        </p:txBody>
      </p:sp>
    </p:spTree>
    <p:extLst>
      <p:ext uri="{BB962C8B-B14F-4D97-AF65-F5344CB8AC3E}">
        <p14:creationId xmlns:p14="http://schemas.microsoft.com/office/powerpoint/2010/main" val="221644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normAutofit/>
          </a:bodyPr>
          <a:lstStyle/>
          <a:p>
            <a:r>
              <a:rPr lang="en-US" dirty="0">
                <a:solidFill>
                  <a:schemeClr val="bg1"/>
                </a:solidFill>
              </a:rPr>
              <a:t>Res</a:t>
            </a:r>
            <a:r>
              <a:rPr lang="en-US" dirty="0"/>
              <a:t>ponding to the coming changes:</a:t>
            </a:r>
          </a:p>
        </p:txBody>
      </p:sp>
      <p:sp>
        <p:nvSpPr>
          <p:cNvPr id="3" name="Content Placeholder 2"/>
          <p:cNvSpPr>
            <a:spLocks noGrp="1"/>
          </p:cNvSpPr>
          <p:nvPr>
            <p:ph idx="1"/>
          </p:nvPr>
        </p:nvSpPr>
        <p:spPr>
          <a:xfrm>
            <a:off x="5124450" y="1570730"/>
            <a:ext cx="6553200" cy="4351338"/>
          </a:xfrm>
        </p:spPr>
        <p:txBody>
          <a:bodyPr>
            <a:normAutofit/>
          </a:bodyPr>
          <a:lstStyle/>
          <a:p>
            <a:r>
              <a:rPr lang="en-US" dirty="0"/>
              <a:t>Transportation organizations must develop a forecast for adoption in </a:t>
            </a:r>
            <a:br>
              <a:rPr lang="en-US" dirty="0"/>
            </a:br>
            <a:r>
              <a:rPr lang="en-US" dirty="0"/>
              <a:t>their specific geography</a:t>
            </a:r>
          </a:p>
          <a:p>
            <a:pPr lvl="1"/>
            <a:r>
              <a:rPr lang="en-US" dirty="0"/>
              <a:t>San Francisco – faster than Chicago</a:t>
            </a:r>
          </a:p>
          <a:p>
            <a:pPr lvl="1"/>
            <a:r>
              <a:rPr lang="en-US" dirty="0"/>
              <a:t>Chicago – faster than Fresno</a:t>
            </a:r>
          </a:p>
          <a:p>
            <a:pPr lvl="1"/>
            <a:r>
              <a:rPr lang="en-US" dirty="0"/>
              <a:t>Fresno - faster than Kansas</a:t>
            </a:r>
          </a:p>
          <a:p>
            <a:r>
              <a:rPr lang="en-US" dirty="0"/>
              <a:t>How does this affect the ROR </a:t>
            </a:r>
            <a:br>
              <a:rPr lang="en-US" dirty="0"/>
            </a:br>
            <a:r>
              <a:rPr lang="en-US" dirty="0"/>
              <a:t>calculation on projects?</a:t>
            </a:r>
          </a:p>
          <a:p>
            <a:pPr lvl="1"/>
            <a:r>
              <a:rPr lang="en-US" dirty="0"/>
              <a:t>Highway expansion? Public Transportation?</a:t>
            </a:r>
          </a:p>
        </p:txBody>
      </p:sp>
      <p:pic>
        <p:nvPicPr>
          <p:cNvPr id="5" name="Picture 4">
            <a:extLst>
              <a:ext uri="{FF2B5EF4-FFF2-40B4-BE49-F238E27FC236}">
                <a16:creationId xmlns:a16="http://schemas.microsoft.com/office/drawing/2014/main" id="{0BC241BB-9067-4E50-B8C7-29EDAD0B7D8E}"/>
              </a:ext>
            </a:extLst>
          </p:cNvPr>
          <p:cNvPicPr>
            <a:picLocks noChangeAspect="1"/>
          </p:cNvPicPr>
          <p:nvPr/>
        </p:nvPicPr>
        <p:blipFill>
          <a:blip r:embed="rId2"/>
          <a:stretch>
            <a:fillRect/>
          </a:stretch>
        </p:blipFill>
        <p:spPr>
          <a:xfrm>
            <a:off x="838200" y="1995220"/>
            <a:ext cx="3939086" cy="2626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87108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214"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972217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826732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OLLI – Dartmouth College</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Arkadiusz Mironko, Ph.D.</a:t>
            </a:r>
          </a:p>
          <a:p>
            <a:pPr algn="l"/>
            <a:endParaRPr lang="en-US" dirty="0">
              <a:solidFill>
                <a:srgbClr val="2B414D"/>
              </a:solidFill>
            </a:endParaRPr>
          </a:p>
          <a:p>
            <a:pPr algn="l"/>
            <a:r>
              <a:rPr lang="en-US" sz="1800" b="0" i="1" dirty="0">
                <a:solidFill>
                  <a:srgbClr val="2B414D"/>
                </a:solidFill>
              </a:rPr>
              <a:t>July 29, 2024</a:t>
            </a:r>
          </a:p>
          <a:p>
            <a:pPr algn="l"/>
            <a:endParaRPr lang="en-US" dirty="0">
              <a:solidFill>
                <a:srgbClr val="2B414D"/>
              </a:solidFill>
            </a:endParaRPr>
          </a:p>
        </p:txBody>
      </p:sp>
    </p:spTree>
    <p:extLst>
      <p:ext uri="{BB962C8B-B14F-4D97-AF65-F5344CB8AC3E}">
        <p14:creationId xmlns:p14="http://schemas.microsoft.com/office/powerpoint/2010/main" val="975386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42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4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6031831" y="217294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92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1386946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440" y="0"/>
            <a:ext cx="10515600" cy="1325563"/>
          </a:xfrm>
        </p:spPr>
        <p:txBody>
          <a:bodyPr/>
          <a:lstStyle/>
          <a:p>
            <a:r>
              <a:rPr lang="en-US" dirty="0">
                <a:solidFill>
                  <a:schemeClr val="bg1"/>
                </a:solidFill>
              </a:rPr>
              <a:t>Inc</a:t>
            </a:r>
            <a:r>
              <a:rPr lang="en-US" dirty="0"/>
              <a:t>entives Through Policy and Planning</a:t>
            </a:r>
          </a:p>
        </p:txBody>
      </p:sp>
      <p:sp>
        <p:nvSpPr>
          <p:cNvPr id="3" name="Content Placeholder 2"/>
          <p:cNvSpPr>
            <a:spLocks noGrp="1"/>
          </p:cNvSpPr>
          <p:nvPr>
            <p:ph idx="1"/>
          </p:nvPr>
        </p:nvSpPr>
        <p:spPr/>
        <p:txBody>
          <a:bodyPr/>
          <a:lstStyle/>
          <a:p>
            <a:r>
              <a:rPr lang="en-US" dirty="0"/>
              <a:t>Allow vehicles equipped with ACC into HOV lanes</a:t>
            </a:r>
          </a:p>
          <a:p>
            <a:pPr lvl="1"/>
            <a:r>
              <a:rPr lang="en-US" dirty="0"/>
              <a:t>Eventual conversion of HOV lanes to ACC/AV lanes</a:t>
            </a:r>
          </a:p>
          <a:p>
            <a:r>
              <a:rPr lang="en-US" dirty="0"/>
              <a:t>Allow ACC/AV equipped vehicles to travel faster in HOV lanes</a:t>
            </a:r>
          </a:p>
          <a:p>
            <a:r>
              <a:rPr lang="en-US" dirty="0"/>
              <a:t>Subsidize ACC/AV upgrades</a:t>
            </a:r>
          </a:p>
          <a:p>
            <a:pPr lvl="1"/>
            <a:r>
              <a:rPr lang="en-US" dirty="0"/>
              <a:t>Arguably more concrete benefits than electric vehicles</a:t>
            </a:r>
          </a:p>
          <a:p>
            <a:r>
              <a:rPr lang="en-US" dirty="0"/>
              <a:t>Sticks: higher costs of vehicle ownership</a:t>
            </a:r>
          </a:p>
          <a:p>
            <a:pPr lvl="1"/>
            <a:r>
              <a:rPr lang="en-US" dirty="0"/>
              <a:t>Registration fees, VMT taxes, etc.</a:t>
            </a:r>
          </a:p>
        </p:txBody>
      </p:sp>
      <p:sp>
        <p:nvSpPr>
          <p:cNvPr id="4" name="TextBox 3">
            <a:extLst>
              <a:ext uri="{FF2B5EF4-FFF2-40B4-BE49-F238E27FC236}">
                <a16:creationId xmlns:a16="http://schemas.microsoft.com/office/drawing/2014/main" id="{27FC610F-ED28-1D45-B58A-987B2C0B21A3}"/>
              </a:ext>
            </a:extLst>
          </p:cNvPr>
          <p:cNvSpPr txBox="1"/>
          <p:nvPr/>
        </p:nvSpPr>
        <p:spPr>
          <a:xfrm>
            <a:off x="7924800" y="5982569"/>
            <a:ext cx="3629070" cy="369332"/>
          </a:xfrm>
          <a:prstGeom prst="rect">
            <a:avLst/>
          </a:prstGeom>
          <a:noFill/>
        </p:spPr>
        <p:txBody>
          <a:bodyPr wrap="none" rtlCol="0">
            <a:spAutoFit/>
          </a:bodyPr>
          <a:lstStyle/>
          <a:p>
            <a:r>
              <a:rPr lang="en-US" dirty="0"/>
              <a:t>Note:  ACC = Adaptive Cruise Control</a:t>
            </a:r>
          </a:p>
        </p:txBody>
      </p:sp>
    </p:spTree>
    <p:extLst>
      <p:ext uri="{BB962C8B-B14F-4D97-AF65-F5344CB8AC3E}">
        <p14:creationId xmlns:p14="http://schemas.microsoft.com/office/powerpoint/2010/main" val="5194437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A5AC-45F6-64E9-EDDD-508A15D3D739}"/>
              </a:ext>
            </a:extLst>
          </p:cNvPr>
          <p:cNvSpPr>
            <a:spLocks noGrp="1"/>
          </p:cNvSpPr>
          <p:nvPr>
            <p:ph type="title"/>
          </p:nvPr>
        </p:nvSpPr>
        <p:spPr>
          <a:xfrm>
            <a:off x="838200" y="273150"/>
            <a:ext cx="10515600" cy="1325563"/>
          </a:xfrm>
        </p:spPr>
        <p:txBody>
          <a:bodyPr/>
          <a:lstStyle/>
          <a:p>
            <a:r>
              <a:rPr lang="en-US" dirty="0">
                <a:solidFill>
                  <a:schemeClr val="bg1"/>
                </a:solidFill>
              </a:rPr>
              <a:t>Aut</a:t>
            </a:r>
            <a:r>
              <a:rPr lang="en-US" dirty="0"/>
              <a:t>onomous Vehicle Sales, Fleet, Travel and Benefit Projections</a:t>
            </a:r>
          </a:p>
        </p:txBody>
      </p:sp>
      <p:pic>
        <p:nvPicPr>
          <p:cNvPr id="8" name="Content Placeholder 7">
            <a:extLst>
              <a:ext uri="{FF2B5EF4-FFF2-40B4-BE49-F238E27FC236}">
                <a16:creationId xmlns:a16="http://schemas.microsoft.com/office/drawing/2014/main" id="{E29018FA-01FE-1524-33CE-323AD99A3728}"/>
              </a:ext>
            </a:extLst>
          </p:cNvPr>
          <p:cNvPicPr>
            <a:picLocks noGrp="1" noChangeAspect="1"/>
          </p:cNvPicPr>
          <p:nvPr>
            <p:ph idx="1"/>
          </p:nvPr>
        </p:nvPicPr>
        <p:blipFill>
          <a:blip r:embed="rId3"/>
          <a:stretch>
            <a:fillRect/>
          </a:stretch>
        </p:blipFill>
        <p:spPr>
          <a:xfrm>
            <a:off x="2406986" y="1589761"/>
            <a:ext cx="7898803" cy="3873126"/>
          </a:xfrm>
        </p:spPr>
      </p:pic>
      <p:sp>
        <p:nvSpPr>
          <p:cNvPr id="4" name="Slide Number Placeholder 3">
            <a:extLst>
              <a:ext uri="{FF2B5EF4-FFF2-40B4-BE49-F238E27FC236}">
                <a16:creationId xmlns:a16="http://schemas.microsoft.com/office/drawing/2014/main" id="{F3F25CF9-9AA2-620C-CE2E-D09BE833035A}"/>
              </a:ext>
            </a:extLst>
          </p:cNvPr>
          <p:cNvSpPr>
            <a:spLocks noGrp="1"/>
          </p:cNvSpPr>
          <p:nvPr>
            <p:ph type="sldNum" sz="quarter" idx="12"/>
          </p:nvPr>
        </p:nvSpPr>
        <p:spPr/>
        <p:txBody>
          <a:bodyPr/>
          <a:lstStyle/>
          <a:p>
            <a:fld id="{D9F085D5-EC86-4F6A-B501-C1359CB39116}" type="slidenum">
              <a:rPr lang="en-GB" smtClean="0"/>
              <a:t>54</a:t>
            </a:fld>
            <a:endParaRPr lang="en-GB"/>
          </a:p>
        </p:txBody>
      </p:sp>
      <p:sp>
        <p:nvSpPr>
          <p:cNvPr id="6" name="TextBox 5">
            <a:extLst>
              <a:ext uri="{FF2B5EF4-FFF2-40B4-BE49-F238E27FC236}">
                <a16:creationId xmlns:a16="http://schemas.microsoft.com/office/drawing/2014/main" id="{6EC40316-BF60-52A4-CE92-C6E828B3AD2B}"/>
              </a:ext>
            </a:extLst>
          </p:cNvPr>
          <p:cNvSpPr txBox="1"/>
          <p:nvPr/>
        </p:nvSpPr>
        <p:spPr>
          <a:xfrm>
            <a:off x="4211877" y="6155561"/>
            <a:ext cx="7287016" cy="261610"/>
          </a:xfrm>
          <a:prstGeom prst="rect">
            <a:avLst/>
          </a:prstGeom>
          <a:noFill/>
        </p:spPr>
        <p:txBody>
          <a:bodyPr wrap="square">
            <a:spAutoFit/>
          </a:bodyPr>
          <a:lstStyle/>
          <a:p>
            <a:r>
              <a:rPr lang="en-US" sz="1100" dirty="0"/>
              <a:t>https://www.bilbloggen.dk/wp-content/uploads/2023/04/Autonomous-Vehicle-Implementation-Predictions.pdf</a:t>
            </a:r>
          </a:p>
        </p:txBody>
      </p:sp>
    </p:spTree>
    <p:extLst>
      <p:ext uri="{BB962C8B-B14F-4D97-AF65-F5344CB8AC3E}">
        <p14:creationId xmlns:p14="http://schemas.microsoft.com/office/powerpoint/2010/main" val="27929596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4341-DBD4-AEC4-3408-14F370015A99}"/>
              </a:ext>
            </a:extLst>
          </p:cNvPr>
          <p:cNvSpPr>
            <a:spLocks noGrp="1"/>
          </p:cNvSpPr>
          <p:nvPr>
            <p:ph type="title"/>
          </p:nvPr>
        </p:nvSpPr>
        <p:spPr/>
        <p:txBody>
          <a:bodyPr/>
          <a:lstStyle/>
          <a:p>
            <a:r>
              <a:rPr lang="en-US" dirty="0">
                <a:solidFill>
                  <a:schemeClr val="bg1"/>
                </a:solidFill>
              </a:rPr>
              <a:t>Cos</a:t>
            </a:r>
            <a:r>
              <a:rPr lang="en-US" dirty="0"/>
              <a:t>t Comparison</a:t>
            </a:r>
          </a:p>
        </p:txBody>
      </p:sp>
      <p:pic>
        <p:nvPicPr>
          <p:cNvPr id="6" name="Content Placeholder 5">
            <a:extLst>
              <a:ext uri="{FF2B5EF4-FFF2-40B4-BE49-F238E27FC236}">
                <a16:creationId xmlns:a16="http://schemas.microsoft.com/office/drawing/2014/main" id="{15F700DA-8C4C-3DC2-E87D-CDCE8629AEEC}"/>
              </a:ext>
            </a:extLst>
          </p:cNvPr>
          <p:cNvPicPr>
            <a:picLocks noGrp="1" noChangeAspect="1"/>
          </p:cNvPicPr>
          <p:nvPr>
            <p:ph idx="1"/>
          </p:nvPr>
        </p:nvPicPr>
        <p:blipFill>
          <a:blip r:embed="rId3"/>
          <a:stretch>
            <a:fillRect/>
          </a:stretch>
        </p:blipFill>
        <p:spPr>
          <a:xfrm>
            <a:off x="1751158" y="1539650"/>
            <a:ext cx="8814199" cy="3232766"/>
          </a:xfrm>
        </p:spPr>
      </p:pic>
      <p:sp>
        <p:nvSpPr>
          <p:cNvPr id="4" name="Slide Number Placeholder 3">
            <a:extLst>
              <a:ext uri="{FF2B5EF4-FFF2-40B4-BE49-F238E27FC236}">
                <a16:creationId xmlns:a16="http://schemas.microsoft.com/office/drawing/2014/main" id="{7DF6CF4D-4701-5B0D-9CB2-EA7428953711}"/>
              </a:ext>
            </a:extLst>
          </p:cNvPr>
          <p:cNvSpPr>
            <a:spLocks noGrp="1"/>
          </p:cNvSpPr>
          <p:nvPr>
            <p:ph type="sldNum" sz="quarter" idx="12"/>
          </p:nvPr>
        </p:nvSpPr>
        <p:spPr/>
        <p:txBody>
          <a:bodyPr/>
          <a:lstStyle/>
          <a:p>
            <a:fld id="{D9F085D5-EC86-4F6A-B501-C1359CB39116}" type="slidenum">
              <a:rPr lang="en-GB" smtClean="0"/>
              <a:t>55</a:t>
            </a:fld>
            <a:endParaRPr lang="en-GB"/>
          </a:p>
        </p:txBody>
      </p:sp>
      <p:sp>
        <p:nvSpPr>
          <p:cNvPr id="8" name="TextBox 7">
            <a:extLst>
              <a:ext uri="{FF2B5EF4-FFF2-40B4-BE49-F238E27FC236}">
                <a16:creationId xmlns:a16="http://schemas.microsoft.com/office/drawing/2014/main" id="{A19D4BC7-FB98-422C-747D-D9F01B2AC604}"/>
              </a:ext>
            </a:extLst>
          </p:cNvPr>
          <p:cNvSpPr txBox="1"/>
          <p:nvPr/>
        </p:nvSpPr>
        <p:spPr>
          <a:xfrm>
            <a:off x="2129785" y="4875646"/>
            <a:ext cx="8514566" cy="1754326"/>
          </a:xfrm>
          <a:prstGeom prst="rect">
            <a:avLst/>
          </a:prstGeom>
          <a:noFill/>
        </p:spPr>
        <p:txBody>
          <a:bodyPr wrap="square">
            <a:spAutoFit/>
          </a:bodyPr>
          <a:lstStyle/>
          <a:p>
            <a:r>
              <a:rPr lang="en-US" sz="2400" b="1" dirty="0"/>
              <a:t>Autonomous vehicles (AVs) are likely to cost more than human-operated (HO) private vehicles and public transit, but less than human-driven taxis and </a:t>
            </a:r>
            <a:r>
              <a:rPr lang="en-US" sz="2400" b="1" dirty="0" err="1"/>
              <a:t>ridehailing</a:t>
            </a:r>
            <a:r>
              <a:rPr lang="en-US" sz="2400" b="1" dirty="0"/>
              <a:t> services. </a:t>
            </a:r>
          </a:p>
          <a:p>
            <a:endParaRPr lang="en-US" sz="2400" b="1" dirty="0"/>
          </a:p>
          <a:p>
            <a:r>
              <a:rPr lang="en-US" sz="1200" dirty="0"/>
              <a:t>Source: https://www.bilbloggen.dk/wp-content/uploads/2023/04/Autonomous-Vehicle-Implementation-Predictions.pdf</a:t>
            </a:r>
            <a:endParaRPr lang="en-US" dirty="0"/>
          </a:p>
        </p:txBody>
      </p:sp>
    </p:spTree>
    <p:extLst>
      <p:ext uri="{BB962C8B-B14F-4D97-AF65-F5344CB8AC3E}">
        <p14:creationId xmlns:p14="http://schemas.microsoft.com/office/powerpoint/2010/main" val="1172996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043227C-BFF5-9596-3E84-9257A9F32D74}"/>
              </a:ext>
            </a:extLst>
          </p:cNvPr>
          <p:cNvPicPr>
            <a:picLocks noGrp="1" noChangeAspect="1"/>
          </p:cNvPicPr>
          <p:nvPr>
            <p:ph sz="half" idx="1"/>
          </p:nvPr>
        </p:nvPicPr>
        <p:blipFill>
          <a:blip r:embed="rId3"/>
          <a:stretch>
            <a:fillRect/>
          </a:stretch>
        </p:blipFill>
        <p:spPr>
          <a:xfrm>
            <a:off x="1656567" y="1530636"/>
            <a:ext cx="8733902" cy="2844444"/>
          </a:xfrm>
        </p:spPr>
      </p:pic>
      <p:sp>
        <p:nvSpPr>
          <p:cNvPr id="4" name="Slide Number Placeholder 3">
            <a:extLst>
              <a:ext uri="{FF2B5EF4-FFF2-40B4-BE49-F238E27FC236}">
                <a16:creationId xmlns:a16="http://schemas.microsoft.com/office/drawing/2014/main" id="{095B77BF-5C6E-FB88-519C-6ED2D01DC6CC}"/>
              </a:ext>
            </a:extLst>
          </p:cNvPr>
          <p:cNvSpPr>
            <a:spLocks noGrp="1"/>
          </p:cNvSpPr>
          <p:nvPr>
            <p:ph type="sldNum" sz="quarter" idx="12"/>
          </p:nvPr>
        </p:nvSpPr>
        <p:spPr/>
        <p:txBody>
          <a:bodyPr/>
          <a:lstStyle/>
          <a:p>
            <a:fld id="{D9F085D5-EC86-4F6A-B501-C1359CB39116}" type="slidenum">
              <a:rPr lang="en-GB" smtClean="0"/>
              <a:t>56</a:t>
            </a:fld>
            <a:endParaRPr lang="en-GB"/>
          </a:p>
        </p:txBody>
      </p:sp>
      <p:sp>
        <p:nvSpPr>
          <p:cNvPr id="5" name="Title 4">
            <a:extLst>
              <a:ext uri="{FF2B5EF4-FFF2-40B4-BE49-F238E27FC236}">
                <a16:creationId xmlns:a16="http://schemas.microsoft.com/office/drawing/2014/main" id="{30E2BFCE-ABCA-0CBF-217F-B733BC212B68}"/>
              </a:ext>
            </a:extLst>
          </p:cNvPr>
          <p:cNvSpPr>
            <a:spLocks noGrp="1"/>
          </p:cNvSpPr>
          <p:nvPr>
            <p:ph type="title"/>
          </p:nvPr>
        </p:nvSpPr>
        <p:spPr/>
        <p:txBody>
          <a:bodyPr>
            <a:normAutofit/>
          </a:bodyPr>
          <a:lstStyle/>
          <a:p>
            <a:r>
              <a:rPr lang="en-US" dirty="0">
                <a:solidFill>
                  <a:schemeClr val="bg1"/>
                </a:solidFill>
              </a:rPr>
              <a:t>Tot</a:t>
            </a:r>
            <a:r>
              <a:rPr lang="en-US" dirty="0"/>
              <a:t>al Cost Comparison</a:t>
            </a:r>
          </a:p>
        </p:txBody>
      </p:sp>
      <p:sp>
        <p:nvSpPr>
          <p:cNvPr id="7" name="TextBox 6">
            <a:extLst>
              <a:ext uri="{FF2B5EF4-FFF2-40B4-BE49-F238E27FC236}">
                <a16:creationId xmlns:a16="http://schemas.microsoft.com/office/drawing/2014/main" id="{A0916D60-0941-B651-64AD-15BDD2553CE2}"/>
              </a:ext>
            </a:extLst>
          </p:cNvPr>
          <p:cNvSpPr txBox="1"/>
          <p:nvPr/>
        </p:nvSpPr>
        <p:spPr>
          <a:xfrm>
            <a:off x="3428999" y="5949020"/>
            <a:ext cx="8107471" cy="646331"/>
          </a:xfrm>
          <a:prstGeom prst="rect">
            <a:avLst/>
          </a:prstGeom>
          <a:noFill/>
        </p:spPr>
        <p:txBody>
          <a:bodyPr wrap="square">
            <a:spAutoFit/>
          </a:bodyPr>
          <a:lstStyle/>
          <a:p>
            <a:r>
              <a:rPr lang="en-US" dirty="0"/>
              <a:t>(Sources: AAA 2017; </a:t>
            </a:r>
            <a:r>
              <a:rPr lang="en-US" dirty="0" err="1"/>
              <a:t>Bösch</a:t>
            </a:r>
            <a:r>
              <a:rPr lang="en-US" dirty="0"/>
              <a:t>, et al. 2017; Johnson and Walker 2017; Keeney 2017; </a:t>
            </a:r>
            <a:r>
              <a:rPr lang="en-US" dirty="0" err="1"/>
              <a:t>Litman</a:t>
            </a:r>
            <a:r>
              <a:rPr lang="en-US" dirty="0"/>
              <a:t> 2021; Stephens, et al. 2016) </a:t>
            </a:r>
          </a:p>
        </p:txBody>
      </p:sp>
      <p:sp>
        <p:nvSpPr>
          <p:cNvPr id="11" name="TextBox 10">
            <a:extLst>
              <a:ext uri="{FF2B5EF4-FFF2-40B4-BE49-F238E27FC236}">
                <a16:creationId xmlns:a16="http://schemas.microsoft.com/office/drawing/2014/main" id="{DC48A13C-56CE-5153-EC55-BEA6D62CFD1C}"/>
              </a:ext>
            </a:extLst>
          </p:cNvPr>
          <p:cNvSpPr txBox="1"/>
          <p:nvPr/>
        </p:nvSpPr>
        <p:spPr>
          <a:xfrm>
            <a:off x="1656567" y="4937697"/>
            <a:ext cx="9053186" cy="1015663"/>
          </a:xfrm>
          <a:prstGeom prst="rect">
            <a:avLst/>
          </a:prstGeom>
          <a:noFill/>
        </p:spPr>
        <p:txBody>
          <a:bodyPr wrap="square">
            <a:spAutoFit/>
          </a:bodyPr>
          <a:lstStyle/>
          <a:p>
            <a:r>
              <a:rPr lang="en-US" sz="2000" b="1" dirty="0"/>
              <a:t>Autonomous vehicles (AVs) are likely to cost more than human-driven private vehicles (HVs) and public transit, but less than human-driven taxis and </a:t>
            </a:r>
            <a:r>
              <a:rPr lang="en-US" sz="2000" b="1" dirty="0" err="1"/>
              <a:t>ridehailing</a:t>
            </a:r>
            <a:r>
              <a:rPr lang="en-US" sz="2000" b="1" dirty="0"/>
              <a:t> services. </a:t>
            </a:r>
          </a:p>
        </p:txBody>
      </p:sp>
    </p:spTree>
    <p:extLst>
      <p:ext uri="{BB962C8B-B14F-4D97-AF65-F5344CB8AC3E}">
        <p14:creationId xmlns:p14="http://schemas.microsoft.com/office/powerpoint/2010/main" val="26763610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8288CE-7A7B-CE44-3158-4B1F2064D925}"/>
              </a:ext>
            </a:extLst>
          </p:cNvPr>
          <p:cNvSpPr>
            <a:spLocks noGrp="1"/>
          </p:cNvSpPr>
          <p:nvPr>
            <p:ph sz="half" idx="1"/>
          </p:nvPr>
        </p:nvSpPr>
        <p:spPr/>
        <p:txBody>
          <a:bodyPr>
            <a:normAutofit/>
          </a:bodyPr>
          <a:lstStyle/>
          <a:p>
            <a:pPr marL="0" indent="0">
              <a:buNone/>
            </a:pPr>
            <a:r>
              <a:rPr lang="en-US" u="sng" dirty="0"/>
              <a:t>Shared Autonomous Vehicles</a:t>
            </a:r>
          </a:p>
          <a:p>
            <a:r>
              <a:rPr lang="en-US" sz="2400" dirty="0"/>
              <a:t>Dispatching and fleet management.</a:t>
            </a:r>
          </a:p>
          <a:p>
            <a:r>
              <a:rPr lang="en-US" sz="2400" dirty="0"/>
              <a:t>Business administration and insurance.</a:t>
            </a:r>
          </a:p>
          <a:p>
            <a:r>
              <a:rPr lang="en-US" sz="2400" dirty="0"/>
              <a:t>Business profits.</a:t>
            </a:r>
          </a:p>
          <a:p>
            <a:r>
              <a:rPr lang="en-US" sz="2400" dirty="0"/>
              <a:t>Security.</a:t>
            </a:r>
          </a:p>
          <a:p>
            <a:r>
              <a:rPr lang="en-US" sz="2400" dirty="0"/>
              <a:t>Frequent cleaning and repairs.</a:t>
            </a:r>
          </a:p>
          <a:p>
            <a:r>
              <a:rPr lang="en-US" sz="2400" dirty="0"/>
              <a:t>Delays and empty vehicle-miles for passenger loading.</a:t>
            </a:r>
          </a:p>
          <a:p>
            <a:endParaRPr lang="en-US" sz="1800" dirty="0"/>
          </a:p>
          <a:p>
            <a:endParaRPr lang="en-US" sz="1800" dirty="0"/>
          </a:p>
        </p:txBody>
      </p:sp>
      <p:sp>
        <p:nvSpPr>
          <p:cNvPr id="3" name="Content Placeholder 2">
            <a:extLst>
              <a:ext uri="{FF2B5EF4-FFF2-40B4-BE49-F238E27FC236}">
                <a16:creationId xmlns:a16="http://schemas.microsoft.com/office/drawing/2014/main" id="{AE5DCC4A-77B4-0A9C-A49D-F2B315049B45}"/>
              </a:ext>
            </a:extLst>
          </p:cNvPr>
          <p:cNvSpPr>
            <a:spLocks noGrp="1"/>
          </p:cNvSpPr>
          <p:nvPr>
            <p:ph sz="half" idx="2"/>
          </p:nvPr>
        </p:nvSpPr>
        <p:spPr>
          <a:xfrm>
            <a:off x="6172202" y="1282558"/>
            <a:ext cx="5181600" cy="4189162"/>
          </a:xfrm>
        </p:spPr>
        <p:txBody>
          <a:bodyPr>
            <a:normAutofit fontScale="77500" lnSpcReduction="20000"/>
          </a:bodyPr>
          <a:lstStyle/>
          <a:p>
            <a:r>
              <a:rPr lang="en-US" u="sng" dirty="0"/>
              <a:t> </a:t>
            </a:r>
            <a:r>
              <a:rPr lang="en-US" sz="4000" u="sng" dirty="0"/>
              <a:t>All Autonomous Vehicles</a:t>
            </a:r>
          </a:p>
          <a:p>
            <a:r>
              <a:rPr lang="en-US" dirty="0"/>
              <a:t>Sensors (optical, infrared, radar, laser, etc.).</a:t>
            </a:r>
          </a:p>
          <a:p>
            <a:r>
              <a:rPr lang="en-US" dirty="0"/>
              <a:t>Automated controls (steering, braking, signals, etc.)</a:t>
            </a:r>
          </a:p>
          <a:p>
            <a:r>
              <a:rPr lang="en-US" dirty="0"/>
              <a:t>Software, servers and power supplies.</a:t>
            </a:r>
          </a:p>
          <a:p>
            <a:r>
              <a:rPr lang="en-US" dirty="0"/>
              <a:t>Data networks to access special maps, software upgrades, plus vehicle-to-vehicle connections.</a:t>
            </a:r>
          </a:p>
          <a:p>
            <a:r>
              <a:rPr lang="en-US" dirty="0"/>
              <a:t>Software and navigation map update subscriptions.</a:t>
            </a:r>
          </a:p>
          <a:p>
            <a:r>
              <a:rPr lang="en-US" dirty="0"/>
              <a:t>Critical component maintenance, repair and testing</a:t>
            </a:r>
          </a:p>
        </p:txBody>
      </p:sp>
      <p:sp>
        <p:nvSpPr>
          <p:cNvPr id="4" name="Slide Number Placeholder 3">
            <a:extLst>
              <a:ext uri="{FF2B5EF4-FFF2-40B4-BE49-F238E27FC236}">
                <a16:creationId xmlns:a16="http://schemas.microsoft.com/office/drawing/2014/main" id="{8A19E0BD-5F3E-B922-E8CA-1A6863792823}"/>
              </a:ext>
            </a:extLst>
          </p:cNvPr>
          <p:cNvSpPr>
            <a:spLocks noGrp="1"/>
          </p:cNvSpPr>
          <p:nvPr>
            <p:ph type="sldNum" sz="quarter" idx="12"/>
          </p:nvPr>
        </p:nvSpPr>
        <p:spPr/>
        <p:txBody>
          <a:bodyPr/>
          <a:lstStyle/>
          <a:p>
            <a:fld id="{D9F085D5-EC86-4F6A-B501-C1359CB39116}" type="slidenum">
              <a:rPr lang="en-GB" smtClean="0"/>
              <a:t>57</a:t>
            </a:fld>
            <a:endParaRPr lang="en-GB"/>
          </a:p>
        </p:txBody>
      </p:sp>
      <p:sp>
        <p:nvSpPr>
          <p:cNvPr id="5" name="Title 4">
            <a:extLst>
              <a:ext uri="{FF2B5EF4-FFF2-40B4-BE49-F238E27FC236}">
                <a16:creationId xmlns:a16="http://schemas.microsoft.com/office/drawing/2014/main" id="{15554175-AA1B-87BC-0880-E4E7F1F6BE19}"/>
              </a:ext>
            </a:extLst>
          </p:cNvPr>
          <p:cNvSpPr>
            <a:spLocks noGrp="1"/>
          </p:cNvSpPr>
          <p:nvPr>
            <p:ph type="title"/>
          </p:nvPr>
        </p:nvSpPr>
        <p:spPr/>
        <p:txBody>
          <a:bodyPr>
            <a:normAutofit fontScale="90000"/>
          </a:bodyPr>
          <a:lstStyle/>
          <a:p>
            <a:r>
              <a:rPr lang="en-US" dirty="0">
                <a:solidFill>
                  <a:schemeClr val="bg1"/>
                </a:solidFill>
              </a:rPr>
              <a:t>Aut</a:t>
            </a:r>
            <a:r>
              <a:rPr lang="en-US" dirty="0"/>
              <a:t>onomous Vehicle Equipment and Service Requirements</a:t>
            </a:r>
          </a:p>
        </p:txBody>
      </p:sp>
      <p:sp>
        <p:nvSpPr>
          <p:cNvPr id="7" name="TextBox 6">
            <a:extLst>
              <a:ext uri="{FF2B5EF4-FFF2-40B4-BE49-F238E27FC236}">
                <a16:creationId xmlns:a16="http://schemas.microsoft.com/office/drawing/2014/main" id="{62F3FEE4-3751-8796-2CF2-97B5385D1677}"/>
              </a:ext>
            </a:extLst>
          </p:cNvPr>
          <p:cNvSpPr txBox="1"/>
          <p:nvPr/>
        </p:nvSpPr>
        <p:spPr>
          <a:xfrm>
            <a:off x="3178839" y="5471720"/>
            <a:ext cx="8457840" cy="1015663"/>
          </a:xfrm>
          <a:prstGeom prst="rect">
            <a:avLst/>
          </a:prstGeom>
          <a:noFill/>
        </p:spPr>
        <p:txBody>
          <a:bodyPr wrap="square">
            <a:spAutoFit/>
          </a:bodyPr>
          <a:lstStyle/>
          <a:p>
            <a:r>
              <a:rPr lang="en-US" sz="2400" dirty="0"/>
              <a:t>Autonomous vehicles, </a:t>
            </a:r>
            <a:r>
              <a:rPr lang="en-US" sz="2400" b="1" dirty="0"/>
              <a:t>particularly those that are shared, </a:t>
            </a:r>
            <a:r>
              <a:rPr lang="en-US" sz="2400" dirty="0"/>
              <a:t>will incur additional costs. </a:t>
            </a:r>
          </a:p>
          <a:p>
            <a:r>
              <a:rPr lang="en-US" sz="1200" dirty="0"/>
              <a:t>Source: https://www.bilbloggen.dk/wp-content/uploads/2023/04/Autonomous-Vehicle-Implementation-Predictions.pdf</a:t>
            </a:r>
            <a:endParaRPr lang="en-US" dirty="0"/>
          </a:p>
        </p:txBody>
      </p:sp>
    </p:spTree>
    <p:extLst>
      <p:ext uri="{BB962C8B-B14F-4D97-AF65-F5344CB8AC3E}">
        <p14:creationId xmlns:p14="http://schemas.microsoft.com/office/powerpoint/2010/main" val="37407281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40" y="0"/>
            <a:ext cx="10515600" cy="1325563"/>
          </a:xfrm>
        </p:spPr>
        <p:txBody>
          <a:bodyPr/>
          <a:lstStyle/>
          <a:p>
            <a:r>
              <a:rPr lang="en-US" dirty="0">
                <a:solidFill>
                  <a:schemeClr val="bg1"/>
                </a:solidFill>
              </a:rPr>
              <a:t>Int</a:t>
            </a:r>
            <a:r>
              <a:rPr lang="en-US" dirty="0"/>
              <a:t>erim Summary</a:t>
            </a:r>
          </a:p>
        </p:txBody>
      </p:sp>
      <p:sp>
        <p:nvSpPr>
          <p:cNvPr id="3" name="Content Placeholder 2"/>
          <p:cNvSpPr>
            <a:spLocks noGrp="1"/>
          </p:cNvSpPr>
          <p:nvPr>
            <p:ph idx="1"/>
          </p:nvPr>
        </p:nvSpPr>
        <p:spPr/>
        <p:txBody>
          <a:bodyPr/>
          <a:lstStyle/>
          <a:p>
            <a:r>
              <a:rPr lang="en-US" dirty="0"/>
              <a:t>Transition is coming very quickly!</a:t>
            </a:r>
          </a:p>
          <a:p>
            <a:pPr lvl="1"/>
            <a:r>
              <a:rPr lang="en-US" dirty="0"/>
              <a:t>Most reports are extremely conservative</a:t>
            </a:r>
          </a:p>
          <a:p>
            <a:pPr lvl="1"/>
            <a:r>
              <a:rPr lang="en-US" dirty="0"/>
              <a:t>Apply generally, but faster in many regions.</a:t>
            </a:r>
          </a:p>
          <a:p>
            <a:pPr lvl="1"/>
            <a:endParaRPr lang="en-US" dirty="0"/>
          </a:p>
          <a:p>
            <a:r>
              <a:rPr lang="en-US" dirty="0"/>
              <a:t>Very important to start incorporating AVs into planning now.</a:t>
            </a:r>
          </a:p>
          <a:p>
            <a:pPr lvl="1"/>
            <a:r>
              <a:rPr lang="en-US" dirty="0"/>
              <a:t>To realize the benefits of AVS.</a:t>
            </a:r>
          </a:p>
          <a:p>
            <a:pPr lvl="1"/>
            <a:r>
              <a:rPr lang="en-US" dirty="0"/>
              <a:t>Sacrifice expansion for maintenance.</a:t>
            </a:r>
          </a:p>
        </p:txBody>
      </p:sp>
    </p:spTree>
    <p:extLst>
      <p:ext uri="{BB962C8B-B14F-4D97-AF65-F5344CB8AC3E}">
        <p14:creationId xmlns:p14="http://schemas.microsoft.com/office/powerpoint/2010/main" val="33149219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 demand</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dirty="0"/>
              <a:t>Housing </a:t>
            </a:r>
          </a:p>
          <a:p>
            <a:r>
              <a:rPr lang="en-US" dirty="0"/>
              <a:t>Public transportation</a:t>
            </a:r>
          </a:p>
          <a:p>
            <a:r>
              <a:rPr lang="en-US" dirty="0"/>
              <a:t>Employment</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1729130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Haveman,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32537082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$12,182 to own a car.</a:t>
            </a:r>
          </a:p>
          <a:p>
            <a:r>
              <a:rPr lang="en-US" dirty="0"/>
              <a:t>Will cost $3,000 to use </a:t>
            </a:r>
            <a:r>
              <a:rPr lang="en-US" dirty="0" err="1"/>
              <a:t>TaaS</a:t>
            </a:r>
            <a:r>
              <a:rPr lang="en-US" dirty="0"/>
              <a:t>.</a:t>
            </a:r>
          </a:p>
          <a:p>
            <a:r>
              <a:rPr lang="en-US" dirty="0"/>
              <a:t>Net increase in disposable income </a:t>
            </a:r>
            <a:br>
              <a:rPr lang="en-US" dirty="0"/>
            </a:br>
            <a:r>
              <a:rPr lang="en-US" dirty="0"/>
              <a:t>of &gt; $9,000.</a:t>
            </a:r>
          </a:p>
          <a:p>
            <a:r>
              <a:rPr lang="en-US" dirty="0"/>
              <a:t>Spread across all households: </a:t>
            </a:r>
            <a:br>
              <a:rPr lang="en-US" dirty="0"/>
            </a:br>
            <a:r>
              <a:rPr lang="en-US" dirty="0"/>
              <a:t>more than $1.3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3"/>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431705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8471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 Demand</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05228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a:t>Signage and striping has to be robust</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57305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40615725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394919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6A0E-DF51-8F98-3399-94D7889AB19B}"/>
              </a:ext>
            </a:extLst>
          </p:cNvPr>
          <p:cNvSpPr>
            <a:spLocks noGrp="1"/>
          </p:cNvSpPr>
          <p:nvPr>
            <p:ph type="title"/>
          </p:nvPr>
        </p:nvSpPr>
        <p:spPr/>
        <p:txBody>
          <a:bodyPr/>
          <a:lstStyle/>
          <a:p>
            <a:r>
              <a:rPr lang="en-US" dirty="0">
                <a:solidFill>
                  <a:schemeClr val="bg1"/>
                </a:solidFill>
              </a:rPr>
              <a:t>Wh</a:t>
            </a:r>
            <a:r>
              <a:rPr lang="en-US" dirty="0"/>
              <a:t>o will pay the speeding ticket while using AV</a:t>
            </a:r>
          </a:p>
        </p:txBody>
      </p:sp>
      <p:pic>
        <p:nvPicPr>
          <p:cNvPr id="6" name="Content Placeholder 5" descr="A graph of blue rectangular bars with white text&#10;&#10;Description automatically generated">
            <a:extLst>
              <a:ext uri="{FF2B5EF4-FFF2-40B4-BE49-F238E27FC236}">
                <a16:creationId xmlns:a16="http://schemas.microsoft.com/office/drawing/2014/main" id="{4B8867D6-8621-D1B2-460D-BEF1DF83A7DA}"/>
              </a:ext>
            </a:extLst>
          </p:cNvPr>
          <p:cNvPicPr>
            <a:picLocks noGrp="1" noChangeAspect="1"/>
          </p:cNvPicPr>
          <p:nvPr>
            <p:ph idx="1"/>
          </p:nvPr>
        </p:nvPicPr>
        <p:blipFill>
          <a:blip r:embed="rId2"/>
          <a:stretch>
            <a:fillRect/>
          </a:stretch>
        </p:blipFill>
        <p:spPr>
          <a:xfrm>
            <a:off x="2884130" y="1648728"/>
            <a:ext cx="7760221" cy="5063545"/>
          </a:xfrm>
        </p:spPr>
      </p:pic>
      <p:sp>
        <p:nvSpPr>
          <p:cNvPr id="4" name="Slide Number Placeholder 3">
            <a:extLst>
              <a:ext uri="{FF2B5EF4-FFF2-40B4-BE49-F238E27FC236}">
                <a16:creationId xmlns:a16="http://schemas.microsoft.com/office/drawing/2014/main" id="{471D5515-5135-25C2-3536-DBCD3A3E84DD}"/>
              </a:ext>
            </a:extLst>
          </p:cNvPr>
          <p:cNvSpPr>
            <a:spLocks noGrp="1"/>
          </p:cNvSpPr>
          <p:nvPr>
            <p:ph type="sldNum" sz="quarter" idx="12"/>
          </p:nvPr>
        </p:nvSpPr>
        <p:spPr>
          <a:xfrm>
            <a:off x="9448800" y="6210125"/>
            <a:ext cx="2743200" cy="365125"/>
          </a:xfrm>
        </p:spPr>
        <p:txBody>
          <a:bodyPr/>
          <a:lstStyle/>
          <a:p>
            <a:fld id="{D9F085D5-EC86-4F6A-B501-C1359CB39116}" type="slidenum">
              <a:rPr lang="en-GB" smtClean="0"/>
              <a:t>66</a:t>
            </a:fld>
            <a:endParaRPr lang="en-GB"/>
          </a:p>
        </p:txBody>
      </p:sp>
      <p:sp>
        <p:nvSpPr>
          <p:cNvPr id="8" name="TextBox 7">
            <a:extLst>
              <a:ext uri="{FF2B5EF4-FFF2-40B4-BE49-F238E27FC236}">
                <a16:creationId xmlns:a16="http://schemas.microsoft.com/office/drawing/2014/main" id="{4C821FE1-0579-9ED0-05E6-BF74F0E8A9BB}"/>
              </a:ext>
            </a:extLst>
          </p:cNvPr>
          <p:cNvSpPr txBox="1"/>
          <p:nvPr/>
        </p:nvSpPr>
        <p:spPr>
          <a:xfrm>
            <a:off x="1547649" y="1186836"/>
            <a:ext cx="9140868" cy="646331"/>
          </a:xfrm>
          <a:prstGeom prst="rect">
            <a:avLst/>
          </a:prstGeom>
          <a:noFill/>
        </p:spPr>
        <p:txBody>
          <a:bodyPr wrap="square">
            <a:spAutoFit/>
          </a:bodyPr>
          <a:lstStyle/>
          <a:p>
            <a:r>
              <a:rPr lang="en-US" dirty="0"/>
              <a:t>Percent reduction for the Waymo Driver in police-reported and any-injury-reported crashed vehicle rates compared to human benchmarks</a:t>
            </a:r>
          </a:p>
        </p:txBody>
      </p:sp>
      <p:sp>
        <p:nvSpPr>
          <p:cNvPr id="10" name="TextBox 9">
            <a:extLst>
              <a:ext uri="{FF2B5EF4-FFF2-40B4-BE49-F238E27FC236}">
                <a16:creationId xmlns:a16="http://schemas.microsoft.com/office/drawing/2014/main" id="{A95F887D-1FD9-EF7B-2453-66A3FBA2C6BE}"/>
              </a:ext>
            </a:extLst>
          </p:cNvPr>
          <p:cNvSpPr txBox="1"/>
          <p:nvPr/>
        </p:nvSpPr>
        <p:spPr>
          <a:xfrm>
            <a:off x="8855170" y="5773554"/>
            <a:ext cx="2931822" cy="769441"/>
          </a:xfrm>
          <a:prstGeom prst="rect">
            <a:avLst/>
          </a:prstGeom>
          <a:noFill/>
        </p:spPr>
        <p:txBody>
          <a:bodyPr wrap="square">
            <a:spAutoFit/>
          </a:bodyPr>
          <a:lstStyle/>
          <a:p>
            <a:r>
              <a:rPr lang="en-US" sz="1100" dirty="0"/>
              <a:t>Source: https://waymo.com/blog/2023/12/waymo-significantly-outperforms-comparable-human-benchmarks-over-7-million/</a:t>
            </a:r>
          </a:p>
        </p:txBody>
      </p:sp>
    </p:spTree>
    <p:extLst>
      <p:ext uri="{BB962C8B-B14F-4D97-AF65-F5344CB8AC3E}">
        <p14:creationId xmlns:p14="http://schemas.microsoft.com/office/powerpoint/2010/main" val="24879248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67</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42762462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7136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7119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90" y="0"/>
            <a:ext cx="10515600" cy="1325563"/>
          </a:xfrm>
        </p:spPr>
        <p:txBody>
          <a:bodyPr/>
          <a:lstStyle/>
          <a:p>
            <a:r>
              <a:rPr lang="en-US" dirty="0">
                <a:solidFill>
                  <a:schemeClr val="bg1"/>
                </a:solidFill>
              </a:rPr>
              <a:t>Out</a:t>
            </a:r>
            <a:r>
              <a:rPr lang="en-US" dirty="0"/>
              <a:t>line</a:t>
            </a:r>
          </a:p>
        </p:txBody>
      </p:sp>
      <p:sp>
        <p:nvSpPr>
          <p:cNvPr id="3" name="Content Placeholder 2"/>
          <p:cNvSpPr>
            <a:spLocks noGrp="1"/>
          </p:cNvSpPr>
          <p:nvPr>
            <p:ph idx="1"/>
          </p:nvPr>
        </p:nvSpPr>
        <p:spPr>
          <a:xfrm>
            <a:off x="1614926" y="1245268"/>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914400" indent="-274320">
              <a:lnSpc>
                <a:spcPct val="100000"/>
              </a:lnSpc>
              <a:spcBef>
                <a:spcPts val="0"/>
              </a:spcBef>
            </a:pPr>
            <a:endParaRPr lang="en-US" dirty="0"/>
          </a:p>
          <a:p>
            <a:pPr marL="914400" indent="-274320">
              <a:lnSpc>
                <a:spcPct val="100000"/>
              </a:lnSpc>
              <a:spcBef>
                <a:spcPts val="0"/>
              </a:spcBef>
            </a:pPr>
            <a:r>
              <a:rPr lang="en-US" dirty="0"/>
              <a:t>How soon will we get there?</a:t>
            </a:r>
          </a:p>
          <a:p>
            <a:pPr marL="640080" indent="0">
              <a:lnSpc>
                <a:spcPct val="100000"/>
              </a:lnSpc>
              <a:spcBef>
                <a:spcPts val="0"/>
              </a:spcBef>
              <a:buNone/>
            </a:pPr>
            <a:endParaRPr lang="en-US" dirty="0"/>
          </a:p>
          <a:p>
            <a:pPr marL="914400" indent="-274320">
              <a:lnSpc>
                <a:spcPct val="100000"/>
              </a:lnSpc>
              <a:spcBef>
                <a:spcPts val="0"/>
              </a:spcBef>
            </a:pPr>
            <a:r>
              <a:rPr lang="en-US" dirty="0"/>
              <a:t>Policy/Planning, Economic/Development Changes</a:t>
            </a:r>
          </a:p>
          <a:p>
            <a:pPr marL="914400" indent="-274320">
              <a:lnSpc>
                <a:spcPct val="100000"/>
              </a:lnSpc>
              <a:spcBef>
                <a:spcPts val="0"/>
              </a:spcBef>
            </a:pPr>
            <a:endParaRPr lang="en-US" dirty="0"/>
          </a:p>
          <a:p>
            <a:pPr marL="914400" indent="-274320">
              <a:lnSpc>
                <a:spcPct val="100000"/>
              </a:lnSpc>
              <a:spcBef>
                <a:spcPts val="0"/>
              </a:spcBef>
            </a:pPr>
            <a:r>
              <a:rPr lang="en-US" dirty="0">
                <a:solidFill>
                  <a:schemeClr val="accent1">
                    <a:lumMod val="75000"/>
                  </a:schemeClr>
                </a:solidFill>
              </a:rPr>
              <a:t>What new business models will emerge?</a:t>
            </a:r>
          </a:p>
        </p:txBody>
      </p:sp>
    </p:spTree>
    <p:extLst>
      <p:ext uri="{BB962C8B-B14F-4D97-AF65-F5344CB8AC3E}">
        <p14:creationId xmlns:p14="http://schemas.microsoft.com/office/powerpoint/2010/main" val="225731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fontScale="92500"/>
          </a:bodyPr>
          <a:lstStyle/>
          <a:p>
            <a:r>
              <a:rPr lang="en-US" dirty="0"/>
              <a:t>Greatly reduced demand for parking lots.</a:t>
            </a:r>
          </a:p>
          <a:p>
            <a:r>
              <a:rPr lang="en-US" dirty="0"/>
              <a:t>Service providers will own parking lots in strategic places.</a:t>
            </a:r>
          </a:p>
          <a:p>
            <a:pPr lvl="1"/>
            <a:r>
              <a:rPr lang="en-US" dirty="0"/>
              <a:t>Where the cost of land is low.</a:t>
            </a:r>
          </a:p>
          <a:p>
            <a:r>
              <a:rPr lang="en-US" dirty="0"/>
              <a:t>Street parking will largely be a thing of the past.</a:t>
            </a:r>
          </a:p>
          <a:p>
            <a:pPr lvl="1"/>
            <a:r>
              <a:rPr lang="en-US" dirty="0"/>
              <a:t>More green space in cities.</a:t>
            </a:r>
          </a:p>
          <a:p>
            <a:r>
              <a:rPr lang="en-US" dirty="0"/>
              <a:t>Shopping mall parking will be converted to:</a:t>
            </a:r>
          </a:p>
          <a:p>
            <a:pPr lvl="1"/>
            <a:r>
              <a:rPr lang="en-US" dirty="0"/>
              <a:t>More shopping mall? Housing?</a:t>
            </a:r>
          </a:p>
          <a:p>
            <a:r>
              <a:rPr lang="en-US" dirty="0"/>
              <a:t>Apartment complexes will convert parking.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300134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normAutofit/>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900 miles.</a:t>
            </a:r>
          </a:p>
          <a:p>
            <a:pPr lvl="2"/>
            <a:r>
              <a:rPr lang="en-US" dirty="0"/>
              <a:t>California’s entire coastline is 840-miles.</a:t>
            </a:r>
          </a:p>
          <a:p>
            <a:pPr lvl="1"/>
            <a:r>
              <a:rPr lang="en-US" dirty="0"/>
              <a:t>Enough parking to cover the </a:t>
            </a:r>
            <a:r>
              <a:rPr lang="en-US" b="1" dirty="0"/>
              <a:t>Presidio, Golden Gate Park, and Lake Merced</a:t>
            </a:r>
            <a:r>
              <a:rPr lang="en-US" dirty="0"/>
              <a:t>.</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71</a:t>
            </a:fld>
            <a:endParaRPr lang="en-GB"/>
          </a:p>
        </p:txBody>
      </p:sp>
    </p:spTree>
    <p:extLst>
      <p:ext uri="{BB962C8B-B14F-4D97-AF65-F5344CB8AC3E}">
        <p14:creationId xmlns:p14="http://schemas.microsoft.com/office/powerpoint/2010/main" val="387009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72</a:t>
            </a:fld>
            <a:endParaRPr lang="en-GB"/>
          </a:p>
        </p:txBody>
      </p:sp>
    </p:spTree>
    <p:extLst>
      <p:ext uri="{BB962C8B-B14F-4D97-AF65-F5344CB8AC3E}">
        <p14:creationId xmlns:p14="http://schemas.microsoft.com/office/powerpoint/2010/main" val="40931647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14602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www.NEEDEcon.org</a:t>
            </a:r>
            <a:endParaRPr lang="en-US" dirty="0"/>
          </a:p>
          <a:p>
            <a:pPr marL="0" indent="0" algn="ctr">
              <a:buNone/>
            </a:pPr>
            <a:r>
              <a:rPr lang="en-US" dirty="0"/>
              <a:t>Arkadiusz </a:t>
            </a:r>
            <a:r>
              <a:rPr lang="en-US" dirty="0" err="1"/>
              <a:t>Mironko</a:t>
            </a:r>
            <a:r>
              <a:rPr lang="en-US" dirty="0"/>
              <a:t>, Ph.D.</a:t>
            </a:r>
          </a:p>
          <a:p>
            <a:pPr marL="0" indent="0" algn="ctr">
              <a:buNone/>
            </a:pPr>
            <a:r>
              <a:rPr lang="en-US" err="1"/>
              <a:t>amironko</a:t>
            </a:r>
            <a:r>
              <a:rPr lang="en-US"/>
              <a:t>@iu.</a:t>
            </a:r>
            <a:r>
              <a:rPr lang="en-US" dirty="0"/>
              <a:t>edu</a:t>
            </a:r>
          </a:p>
          <a:p>
            <a:pPr marL="0" indent="0" algn="ctr">
              <a:buNone/>
            </a:pPr>
            <a:endParaRPr lang="en-US" dirty="0"/>
          </a:p>
          <a:p>
            <a:pPr marL="0" indent="0" algn="ctr">
              <a:buNone/>
            </a:pPr>
            <a:r>
              <a:rPr lang="en-US" dirty="0"/>
              <a:t>Contact NEED: </a:t>
            </a:r>
            <a:r>
              <a:rPr lang="en-US" dirty="0">
                <a:hlinkClick r:id="rId3"/>
              </a:rPr>
              <a:t>info@NEEDEcon.org</a:t>
            </a:r>
            <a:endParaRPr lang="en-US" dirty="0"/>
          </a:p>
          <a:p>
            <a:pPr marL="0" indent="0" algn="ctr">
              <a:buNone/>
            </a:pPr>
            <a:endParaRPr lang="en-US" dirty="0"/>
          </a:p>
          <a:p>
            <a:pPr marL="0" indent="0" algn="ctr">
              <a:buNone/>
            </a:pPr>
            <a:r>
              <a:rPr lang="en-US" dirty="0"/>
              <a:t>Submit a testimonial:  </a:t>
            </a:r>
            <a:r>
              <a:rPr lang="en-US" u="sng" dirty="0">
                <a:hlinkClick r:id="rId4"/>
              </a:rPr>
              <a:t>www.NEEDEcon.org/testimonials.php</a:t>
            </a:r>
            <a:endParaRPr lang="en-US" u="sng" dirty="0"/>
          </a:p>
          <a:p>
            <a:pPr marL="0" indent="0" algn="ctr">
              <a:buNone/>
            </a:pPr>
            <a:endParaRPr lang="en-US" u="sng" dirty="0"/>
          </a:p>
          <a:p>
            <a:pPr marL="0" indent="0" algn="ctr">
              <a:buNone/>
            </a:pPr>
            <a:r>
              <a:rPr lang="en-US" dirty="0"/>
              <a:t>Become a Friend of NEED:  </a:t>
            </a:r>
            <a:r>
              <a:rPr lang="en-US" dirty="0" err="1"/>
              <a:t>www.NEEDEcon.org</a:t>
            </a:r>
            <a:r>
              <a:rPr lang="en-US" dirty="0"/>
              <a:t>/friend.php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74</a:t>
            </a:fld>
            <a:endParaRPr lang="en-GB" dirty="0"/>
          </a:p>
        </p:txBody>
      </p:sp>
    </p:spTree>
    <p:extLst>
      <p:ext uri="{BB962C8B-B14F-4D97-AF65-F5344CB8AC3E}">
        <p14:creationId xmlns:p14="http://schemas.microsoft.com/office/powerpoint/2010/main" val="2942935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4D2BC-F054-92D6-B58C-C1E0392B28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2A85AF-4FB7-F45E-3365-3C0C2BA5EB33}"/>
              </a:ext>
            </a:extLst>
          </p:cNvPr>
          <p:cNvSpPr>
            <a:spLocks noGrp="1"/>
          </p:cNvSpPr>
          <p:nvPr>
            <p:ph idx="1"/>
          </p:nvPr>
        </p:nvSpPr>
        <p:spPr/>
        <p:txBody>
          <a:bodyPr/>
          <a:lstStyle/>
          <a:p>
            <a:pPr marL="0" indent="0">
              <a:buNone/>
            </a:pPr>
            <a:r>
              <a:rPr lang="en-US" dirty="0"/>
              <a:t>All vehicles fall into one of six levels of autonomy as defined by SAE </a:t>
            </a:r>
          </a:p>
        </p:txBody>
      </p:sp>
      <p:sp>
        <p:nvSpPr>
          <p:cNvPr id="4" name="Slide Number Placeholder 3">
            <a:extLst>
              <a:ext uri="{FF2B5EF4-FFF2-40B4-BE49-F238E27FC236}">
                <a16:creationId xmlns:a16="http://schemas.microsoft.com/office/drawing/2014/main" id="{BF3B6B67-DE40-AFF2-2973-CF720889C955}"/>
              </a:ext>
            </a:extLst>
          </p:cNvPr>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954410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A2E5D-B27D-1F39-5BBF-4A3A43D1B17C}"/>
              </a:ext>
            </a:extLst>
          </p:cNvPr>
          <p:cNvSpPr>
            <a:spLocks noGrp="1"/>
          </p:cNvSpPr>
          <p:nvPr>
            <p:ph type="title"/>
          </p:nvPr>
        </p:nvSpPr>
        <p:spPr/>
        <p:txBody>
          <a:bodyPr/>
          <a:lstStyle/>
          <a:p>
            <a:endParaRPr lang="en-US"/>
          </a:p>
        </p:txBody>
      </p:sp>
      <p:pic>
        <p:nvPicPr>
          <p:cNvPr id="6" name="Content Placeholder 5" descr="A white car on a street&#10;&#10;Description automatically generated">
            <a:extLst>
              <a:ext uri="{FF2B5EF4-FFF2-40B4-BE49-F238E27FC236}">
                <a16:creationId xmlns:a16="http://schemas.microsoft.com/office/drawing/2014/main" id="{1410CEF8-EAF4-BC42-9488-713AD779F4CC}"/>
              </a:ext>
            </a:extLst>
          </p:cNvPr>
          <p:cNvPicPr>
            <a:picLocks noGrp="1" noChangeAspect="1"/>
          </p:cNvPicPr>
          <p:nvPr>
            <p:ph idx="1"/>
          </p:nvPr>
        </p:nvPicPr>
        <p:blipFill>
          <a:blip r:embed="rId2"/>
          <a:stretch>
            <a:fillRect/>
          </a:stretch>
        </p:blipFill>
        <p:spPr>
          <a:xfrm>
            <a:off x="562628" y="213941"/>
            <a:ext cx="10515600" cy="3943350"/>
          </a:xfrm>
        </p:spPr>
      </p:pic>
      <p:sp>
        <p:nvSpPr>
          <p:cNvPr id="4" name="Slide Number Placeholder 3">
            <a:extLst>
              <a:ext uri="{FF2B5EF4-FFF2-40B4-BE49-F238E27FC236}">
                <a16:creationId xmlns:a16="http://schemas.microsoft.com/office/drawing/2014/main" id="{FF4E8083-AB58-C4CC-3A90-CC1A1CCE50D8}"/>
              </a:ext>
            </a:extLst>
          </p:cNvPr>
          <p:cNvSpPr>
            <a:spLocks noGrp="1"/>
          </p:cNvSpPr>
          <p:nvPr>
            <p:ph type="sldNum" sz="quarter" idx="12"/>
          </p:nvPr>
        </p:nvSpPr>
        <p:spPr/>
        <p:txBody>
          <a:bodyPr/>
          <a:lstStyle/>
          <a:p>
            <a:fld id="{D9F085D5-EC86-4F6A-B501-C1359CB39116}" type="slidenum">
              <a:rPr lang="en-GB" smtClean="0"/>
              <a:t>9</a:t>
            </a:fld>
            <a:endParaRPr lang="en-GB"/>
          </a:p>
        </p:txBody>
      </p:sp>
      <p:sp>
        <p:nvSpPr>
          <p:cNvPr id="8" name="TextBox 7">
            <a:extLst>
              <a:ext uri="{FF2B5EF4-FFF2-40B4-BE49-F238E27FC236}">
                <a16:creationId xmlns:a16="http://schemas.microsoft.com/office/drawing/2014/main" id="{672CAE22-B2E8-AA6C-4A5A-992F209E261E}"/>
              </a:ext>
            </a:extLst>
          </p:cNvPr>
          <p:cNvSpPr txBox="1"/>
          <p:nvPr/>
        </p:nvSpPr>
        <p:spPr>
          <a:xfrm>
            <a:off x="391438" y="5717087"/>
            <a:ext cx="6093912" cy="369332"/>
          </a:xfrm>
          <a:prstGeom prst="rect">
            <a:avLst/>
          </a:prstGeom>
          <a:noFill/>
        </p:spPr>
        <p:txBody>
          <a:bodyPr wrap="square">
            <a:spAutoFit/>
          </a:bodyPr>
          <a:lstStyle/>
          <a:p>
            <a:r>
              <a:rPr lang="en-US"/>
              <a:t>https://www.freethink.com/hard-tech/driverless-car</a:t>
            </a:r>
            <a:endParaRPr lang="en-US" dirty="0"/>
          </a:p>
        </p:txBody>
      </p:sp>
      <p:pic>
        <p:nvPicPr>
          <p:cNvPr id="10" name="Picture 9" descr="A person reading a book in a car&#10;&#10;Description automatically generated">
            <a:extLst>
              <a:ext uri="{FF2B5EF4-FFF2-40B4-BE49-F238E27FC236}">
                <a16:creationId xmlns:a16="http://schemas.microsoft.com/office/drawing/2014/main" id="{DE06D217-EC41-B11B-F0C1-B8CEE554F7AB}"/>
              </a:ext>
            </a:extLst>
          </p:cNvPr>
          <p:cNvPicPr>
            <a:picLocks noChangeAspect="1"/>
          </p:cNvPicPr>
          <p:nvPr/>
        </p:nvPicPr>
        <p:blipFill>
          <a:blip r:embed="rId3"/>
          <a:stretch>
            <a:fillRect/>
          </a:stretch>
        </p:blipFill>
        <p:spPr>
          <a:xfrm>
            <a:off x="5551714" y="3009424"/>
            <a:ext cx="5802086" cy="3260772"/>
          </a:xfrm>
          <a:prstGeom prst="rect">
            <a:avLst/>
          </a:prstGeom>
        </p:spPr>
      </p:pic>
    </p:spTree>
    <p:extLst>
      <p:ext uri="{BB962C8B-B14F-4D97-AF65-F5344CB8AC3E}">
        <p14:creationId xmlns:p14="http://schemas.microsoft.com/office/powerpoint/2010/main" val="310615917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31186</TotalTime>
  <Words>3549</Words>
  <Application>Microsoft Macintosh PowerPoint</Application>
  <PresentationFormat>Widescreen</PresentationFormat>
  <Paragraphs>543</Paragraphs>
  <Slides>74</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-apple-system</vt:lpstr>
      <vt:lpstr>Arial</vt:lpstr>
      <vt:lpstr>Calibri</vt:lpstr>
      <vt:lpstr>Courier New</vt:lpstr>
      <vt:lpstr>Roboto Condensed</vt:lpstr>
      <vt:lpstr>Wingdings</vt:lpstr>
      <vt:lpstr>Custom Design</vt:lpstr>
      <vt:lpstr>PowerPoint Presentation</vt:lpstr>
      <vt:lpstr> Available NEED Topics Include:</vt:lpstr>
      <vt:lpstr>Submitting Questions</vt:lpstr>
      <vt:lpstr> Course Outline</vt:lpstr>
      <vt:lpstr>OLLI – Dartmouth College  Driving Change – Autonomous Vehicles’ Big Impact</vt:lpstr>
      <vt:lpstr>Credits and Disclaimer</vt:lpstr>
      <vt:lpstr>Outline</vt:lpstr>
      <vt:lpstr>PowerPoint Presentation</vt:lpstr>
      <vt:lpstr>PowerPoint Presentation</vt:lpstr>
      <vt:lpstr>PowerPoint Presentation</vt:lpstr>
      <vt:lpstr> Autonomous Taxonomy</vt:lpstr>
      <vt:lpstr>PowerPoint Presentation</vt:lpstr>
      <vt:lpstr>PowerPoint Presentation</vt:lpstr>
      <vt:lpstr>PowerPoint Presentation</vt:lpstr>
      <vt:lpstr>PowerPoint Presentation</vt:lpstr>
      <vt:lpstr>PowerPoint Presentation</vt:lpstr>
      <vt:lpstr>Growth Path</vt:lpstr>
      <vt:lpstr>McKinsey isn’t Always Spot On</vt:lpstr>
      <vt:lpstr>Three Important Questions:</vt:lpstr>
      <vt:lpstr>WHEN? What do the headlines say?</vt:lpstr>
      <vt:lpstr>40+ Corporations Working On Autonomous Vehicles</vt:lpstr>
      <vt:lpstr>WHEN? What is possible?</vt:lpstr>
      <vt:lpstr>Rate of Technology Adoption – Faster!</vt:lpstr>
      <vt:lpstr>Forecast</vt:lpstr>
      <vt:lpstr>PowerPoint Presentation</vt:lpstr>
      <vt:lpstr>Fee-For-Service Autonomous TaaS</vt:lpstr>
      <vt:lpstr>Waymo is (was?) Exploring New York City!</vt:lpstr>
      <vt:lpstr>Waymo is Exploring Phoenix, AZ</vt:lpstr>
      <vt:lpstr>Waymo is Exploring Los Angeles</vt:lpstr>
      <vt:lpstr>Trucking – Highly Fertile Ground</vt:lpstr>
      <vt:lpstr>TuSimple Current and Future Routes (Level 4)</vt:lpstr>
      <vt:lpstr>Actively Pursuing Autonomous Local Delivery</vt:lpstr>
      <vt:lpstr>What will the future look like?</vt:lpstr>
      <vt:lpstr>This:</vt:lpstr>
      <vt:lpstr>But, will it be:</vt:lpstr>
      <vt:lpstr>Hell</vt:lpstr>
      <vt:lpstr>Two Adults and a Child: Morning Miles</vt:lpstr>
      <vt:lpstr>Heaven</vt:lpstr>
      <vt:lpstr>Why is this Heaven?</vt:lpstr>
      <vt:lpstr>Transition</vt:lpstr>
      <vt:lpstr>Economics Drives Transition: Private</vt:lpstr>
      <vt:lpstr>Economics Drives Transition: Public</vt:lpstr>
      <vt:lpstr>Human drivers vs AVs</vt:lpstr>
      <vt:lpstr>Potential Savings</vt:lpstr>
      <vt:lpstr>Public Policy/Planning Issues</vt:lpstr>
      <vt:lpstr>Planning</vt:lpstr>
      <vt:lpstr>Responding to the coming changes:</vt:lpstr>
      <vt:lpstr>Encourage Change</vt:lpstr>
      <vt:lpstr>Mobility and Equity</vt:lpstr>
      <vt:lpstr>Safety and Productivity</vt:lpstr>
      <vt:lpstr>Environment</vt:lpstr>
      <vt:lpstr>Environmental Implications Depends: Heaven or Hell </vt:lpstr>
      <vt:lpstr>Incentives Through Policy and Planning</vt:lpstr>
      <vt:lpstr>Autonomous Vehicle Sales, Fleet, Travel and Benefit Projections</vt:lpstr>
      <vt:lpstr>Cost Comparison</vt:lpstr>
      <vt:lpstr>Total Cost Comparison</vt:lpstr>
      <vt:lpstr>Autonomous Vehicle Equipment and Service Requirements</vt:lpstr>
      <vt:lpstr>Interim Summary</vt:lpstr>
      <vt:lpstr>What Changes Will This Bring?</vt:lpstr>
      <vt:lpstr>Disposable Income</vt:lpstr>
      <vt:lpstr>Government Finances</vt:lpstr>
      <vt:lpstr>Transportation Demand</vt:lpstr>
      <vt:lpstr>Infrastructure</vt:lpstr>
      <vt:lpstr>Housing</vt:lpstr>
      <vt:lpstr>Public Transportation</vt:lpstr>
      <vt:lpstr>Who will pay the speeding ticket while using AV</vt:lpstr>
      <vt:lpstr> Cautionary Tale From Long Ago</vt:lpstr>
      <vt:lpstr>Employment</vt:lpstr>
      <vt:lpstr>Employment (con’t)</vt:lpstr>
      <vt:lpstr>Parking</vt:lpstr>
      <vt:lpstr>Freeing Up Urban Space from Parking</vt:lpstr>
      <vt:lpstr>Potential Problems and Concerns</vt:lpstr>
      <vt:lpstr> Summary of Change</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295</cp:revision>
  <cp:lastPrinted>2022-04-12T21:06:47Z</cp:lastPrinted>
  <dcterms:created xsi:type="dcterms:W3CDTF">2017-05-03T22:30:38Z</dcterms:created>
  <dcterms:modified xsi:type="dcterms:W3CDTF">2024-07-31T18:08:00Z</dcterms:modified>
</cp:coreProperties>
</file>